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3985" r:id="rId2"/>
    <p:sldMasterId id="2147483997" r:id="rId3"/>
    <p:sldMasterId id="2147484009" r:id="rId4"/>
    <p:sldMasterId id="2147484021" r:id="rId5"/>
  </p:sldMasterIdLst>
  <p:notesMasterIdLst>
    <p:notesMasterId r:id="rId26"/>
  </p:notesMasterIdLst>
  <p:sldIdLst>
    <p:sldId id="256" r:id="rId6"/>
    <p:sldId id="283" r:id="rId7"/>
    <p:sldId id="302" r:id="rId8"/>
    <p:sldId id="303" r:id="rId9"/>
    <p:sldId id="293" r:id="rId10"/>
    <p:sldId id="295" r:id="rId11"/>
    <p:sldId id="294" r:id="rId12"/>
    <p:sldId id="275" r:id="rId13"/>
    <p:sldId id="296" r:id="rId14"/>
    <p:sldId id="298" r:id="rId15"/>
    <p:sldId id="297" r:id="rId16"/>
    <p:sldId id="299" r:id="rId17"/>
    <p:sldId id="284" r:id="rId18"/>
    <p:sldId id="305" r:id="rId19"/>
    <p:sldId id="287" r:id="rId20"/>
    <p:sldId id="286" r:id="rId21"/>
    <p:sldId id="288" r:id="rId22"/>
    <p:sldId id="304" r:id="rId23"/>
    <p:sldId id="289" r:id="rId24"/>
    <p:sldId id="306" r:id="rId25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BF5FB"/>
    <a:srgbClr val="C5DFF3"/>
    <a:srgbClr val="FFFFFF"/>
    <a:srgbClr val="D2E7F6"/>
    <a:srgbClr val="F5FAFD"/>
    <a:srgbClr val="B8DBF2"/>
    <a:srgbClr val="6FB1E3"/>
    <a:srgbClr val="3F97D9"/>
    <a:srgbClr val="2E8ED6"/>
    <a:srgbClr val="DCED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oncalves\Documents\segunda%20sistematizaci&#243;n\graficos%20de%20segundo%20informe%20de%20avanc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0773412803837993"/>
          <c:y val="5.8562571548392249E-2"/>
          <c:w val="0.74336686957827502"/>
          <c:h val="0.6530480087350435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cat>
            <c:strRef>
              <c:f>Hoja1!$C$66:$C$67</c:f>
              <c:strCache>
                <c:ptCount val="2"/>
                <c:pt idx="0">
                  <c:v>2011-2012</c:v>
                </c:pt>
                <c:pt idx="1">
                  <c:v>2012-2013</c:v>
                </c:pt>
              </c:strCache>
            </c:strRef>
          </c:cat>
          <c:val>
            <c:numRef>
              <c:f>Hoja1!$D$66:$D$67</c:f>
              <c:numCache>
                <c:formatCode>General</c:formatCode>
                <c:ptCount val="2"/>
                <c:pt idx="0">
                  <c:v>80</c:v>
                </c:pt>
                <c:pt idx="1">
                  <c:v>21</c:v>
                </c:pt>
              </c:numCache>
            </c:numRef>
          </c:val>
        </c:ser>
        <c:axId val="69680128"/>
        <c:axId val="69694208"/>
      </c:barChart>
      <c:catAx>
        <c:axId val="69680128"/>
        <c:scaling>
          <c:orientation val="minMax"/>
        </c:scaling>
        <c:axPos val="b"/>
        <c:numFmt formatCode="General" sourceLinked="0"/>
        <c:tickLblPos val="nextTo"/>
        <c:crossAx val="69694208"/>
        <c:crosses val="autoZero"/>
        <c:auto val="1"/>
        <c:lblAlgn val="ctr"/>
        <c:lblOffset val="100"/>
      </c:catAx>
      <c:valAx>
        <c:axId val="69694208"/>
        <c:scaling>
          <c:orientation val="minMax"/>
        </c:scaling>
        <c:axPos val="l"/>
        <c:majorGridlines/>
        <c:numFmt formatCode="General" sourceLinked="1"/>
        <c:tickLblPos val="nextTo"/>
        <c:crossAx val="69680128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style val="4"/>
  <c:chart>
    <c:plotArea>
      <c:layout/>
      <c:barChart>
        <c:barDir val="col"/>
        <c:grouping val="clustered"/>
        <c:ser>
          <c:idx val="0"/>
          <c:order val="0"/>
          <c:cat>
            <c:strRef>
              <c:f>Hoja2!$K$4:$K$22</c:f>
              <c:strCache>
                <c:ptCount val="19"/>
                <c:pt idx="0">
                  <c:v>Zona Caracas</c:v>
                </c:pt>
                <c:pt idx="1">
                  <c:v>Zona Guayana</c:v>
                </c:pt>
                <c:pt idx="2">
                  <c:v>Zona Zulia</c:v>
                </c:pt>
                <c:pt idx="3">
                  <c:v>Zona Lara - Llanos</c:v>
                </c:pt>
                <c:pt idx="4">
                  <c:v>Zona Oriente</c:v>
                </c:pt>
                <c:pt idx="5">
                  <c:v>Zona Centro</c:v>
                </c:pt>
                <c:pt idx="6">
                  <c:v>Zona Andes</c:v>
                </c:pt>
                <c:pt idx="7">
                  <c:v>CECAL Cumaná</c:v>
                </c:pt>
                <c:pt idx="8">
                  <c:v>IRFA – Ciudad Bolívar</c:v>
                </c:pt>
                <c:pt idx="9">
                  <c:v>IUJO-Estado Lara</c:v>
                </c:pt>
                <c:pt idx="10">
                  <c:v>UCAB Guayana</c:v>
                </c:pt>
                <c:pt idx="11">
                  <c:v>UCAT</c:v>
                </c:pt>
                <c:pt idx="12">
                  <c:v>UCAB Caracas</c:v>
                </c:pt>
                <c:pt idx="13">
                  <c:v>Colegio San Ignacio</c:v>
                </c:pt>
                <c:pt idx="14">
                  <c:v>Colegio Gonzaga</c:v>
                </c:pt>
                <c:pt idx="15">
                  <c:v>Colegio Loyola - Gumilla</c:v>
                </c:pt>
                <c:pt idx="16">
                  <c:v>Instituto Técnico Jesús Obrero</c:v>
                </c:pt>
                <c:pt idx="17">
                  <c:v>Huellas</c:v>
                </c:pt>
                <c:pt idx="18">
                  <c:v>Escuelas OSCASI</c:v>
                </c:pt>
              </c:strCache>
            </c:strRef>
          </c:cat>
          <c:val>
            <c:numRef>
              <c:f>Hoja2!$L$4:$L$22</c:f>
              <c:numCache>
                <c:formatCode>General</c:formatCode>
                <c:ptCount val="19"/>
                <c:pt idx="0">
                  <c:v>22</c:v>
                </c:pt>
                <c:pt idx="1">
                  <c:v>10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10</c:v>
                </c:pt>
                <c:pt idx="6">
                  <c:v>11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2</c:v>
                </c:pt>
              </c:numCache>
            </c:numRef>
          </c:val>
        </c:ser>
        <c:axId val="78455168"/>
        <c:axId val="78456704"/>
      </c:barChart>
      <c:catAx>
        <c:axId val="78455168"/>
        <c:scaling>
          <c:orientation val="minMax"/>
        </c:scaling>
        <c:axPos val="b"/>
        <c:numFmt formatCode="General" sourceLinked="0"/>
        <c:tickLblPos val="nextTo"/>
        <c:crossAx val="78456704"/>
        <c:crosses val="autoZero"/>
        <c:auto val="1"/>
        <c:lblAlgn val="ctr"/>
        <c:lblOffset val="100"/>
      </c:catAx>
      <c:valAx>
        <c:axId val="78456704"/>
        <c:scaling>
          <c:orientation val="minMax"/>
        </c:scaling>
        <c:axPos val="l"/>
        <c:majorGridlines/>
        <c:numFmt formatCode="General" sourceLinked="1"/>
        <c:tickLblPos val="nextTo"/>
        <c:crossAx val="78455168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cat>
            <c:strRef>
              <c:f>Hoja1!$F$19:$F$32</c:f>
              <c:strCache>
                <c:ptCount val="14"/>
                <c:pt idx="0">
                  <c:v>Z. Guayana (5)</c:v>
                </c:pt>
                <c:pt idx="1">
                  <c:v>Z. Centro (2)</c:v>
                </c:pt>
                <c:pt idx="2">
                  <c:v>Z. Caracas (12)</c:v>
                </c:pt>
                <c:pt idx="3">
                  <c:v>Z. Zulia (50)</c:v>
                </c:pt>
                <c:pt idx="4">
                  <c:v>Z. Lara- Llanos (5)</c:v>
                </c:pt>
                <c:pt idx="5">
                  <c:v>IUJO Bto. (8)</c:v>
                </c:pt>
                <c:pt idx="6">
                  <c:v>IUSF (4)</c:v>
                </c:pt>
                <c:pt idx="7">
                  <c:v>UCAT  (2)</c:v>
                </c:pt>
                <c:pt idx="8">
                  <c:v>C. Gonzaga (10)</c:v>
                </c:pt>
                <c:pt idx="9">
                  <c:v>C. Loyola - Gumilla (6)</c:v>
                </c:pt>
                <c:pt idx="10">
                  <c:v>ITJO (1)</c:v>
                </c:pt>
                <c:pt idx="11">
                  <c:v>OSCASI (1)</c:v>
                </c:pt>
                <c:pt idx="12">
                  <c:v>HVD (1)</c:v>
                </c:pt>
                <c:pt idx="13">
                  <c:v>Centro Gumilla (1)</c:v>
                </c:pt>
              </c:strCache>
            </c:strRef>
          </c:cat>
          <c:val>
            <c:numRef>
              <c:f>Hoja1!$G$19:$G$32</c:f>
              <c:numCache>
                <c:formatCode>General</c:formatCode>
                <c:ptCount val="14"/>
                <c:pt idx="0">
                  <c:v>5</c:v>
                </c:pt>
                <c:pt idx="1">
                  <c:v>2</c:v>
                </c:pt>
                <c:pt idx="2">
                  <c:v>12</c:v>
                </c:pt>
                <c:pt idx="3">
                  <c:v>50</c:v>
                </c:pt>
                <c:pt idx="4">
                  <c:v>5</c:v>
                </c:pt>
                <c:pt idx="5">
                  <c:v>8</c:v>
                </c:pt>
                <c:pt idx="6">
                  <c:v>4</c:v>
                </c:pt>
                <c:pt idx="7">
                  <c:v>2</c:v>
                </c:pt>
                <c:pt idx="8">
                  <c:v>10</c:v>
                </c:pt>
                <c:pt idx="9">
                  <c:v>6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axId val="69626496"/>
        <c:axId val="69632384"/>
      </c:barChart>
      <c:catAx>
        <c:axId val="69626496"/>
        <c:scaling>
          <c:orientation val="minMax"/>
        </c:scaling>
        <c:axPos val="b"/>
        <c:numFmt formatCode="General" sourceLinked="0"/>
        <c:tickLblPos val="nextTo"/>
        <c:crossAx val="69632384"/>
        <c:crosses val="autoZero"/>
        <c:auto val="1"/>
        <c:lblAlgn val="ctr"/>
        <c:lblOffset val="100"/>
      </c:catAx>
      <c:valAx>
        <c:axId val="69632384"/>
        <c:scaling>
          <c:orientation val="minMax"/>
        </c:scaling>
        <c:axPos val="l"/>
        <c:majorGridlines/>
        <c:numFmt formatCode="General" sourceLinked="1"/>
        <c:tickLblPos val="nextTo"/>
        <c:crossAx val="69626496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VE"/>
  <c:chart>
    <c:plotArea>
      <c:layout>
        <c:manualLayout>
          <c:layoutTarget val="inner"/>
          <c:xMode val="edge"/>
          <c:yMode val="edge"/>
          <c:x val="6.5041672937792297E-2"/>
          <c:y val="2.5857884065581909E-2"/>
          <c:w val="0.83698320771737555"/>
          <c:h val="0.79509006485657263"/>
        </c:manualLayout>
      </c:layout>
      <c:barChart>
        <c:barDir val="col"/>
        <c:grouping val="clustered"/>
        <c:ser>
          <c:idx val="0"/>
          <c:order val="0"/>
          <c:tx>
            <c:strRef>
              <c:f>Hoja1!$A$16</c:f>
              <c:strCache>
                <c:ptCount val="1"/>
                <c:pt idx="0">
                  <c:v>I</c:v>
                </c:pt>
              </c:strCache>
            </c:strRef>
          </c:tx>
          <c:cat>
            <c:strRef>
              <c:f>Hoja1!$B$15:$J$15</c:f>
              <c:strCache>
                <c:ptCount val="9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Alianza</c:v>
                </c:pt>
                <c:pt idx="4">
                  <c:v>Andy Aparicio</c:v>
                </c:pt>
                <c:pt idx="5">
                  <c:v>Canaima</c:v>
                </c:pt>
                <c:pt idx="6">
                  <c:v>Prisco</c:v>
                </c:pt>
                <c:pt idx="7">
                  <c:v>San José</c:v>
                </c:pt>
                <c:pt idx="8">
                  <c:v>UCAB</c:v>
                </c:pt>
              </c:strCache>
            </c:strRef>
          </c:cat>
          <c:val>
            <c:numRef>
              <c:f>Hoja1!$B$16:$J$16</c:f>
              <c:numCache>
                <c:formatCode>General</c:formatCode>
                <c:ptCount val="9"/>
                <c:pt idx="0">
                  <c:v>33</c:v>
                </c:pt>
                <c:pt idx="1">
                  <c:v>43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Hoja1!$A$17</c:f>
              <c:strCache>
                <c:ptCount val="1"/>
                <c:pt idx="0">
                  <c:v>II</c:v>
                </c:pt>
              </c:strCache>
            </c:strRef>
          </c:tx>
          <c:cat>
            <c:strRef>
              <c:f>Hoja1!$B$15:$J$15</c:f>
              <c:strCache>
                <c:ptCount val="9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Alianza</c:v>
                </c:pt>
                <c:pt idx="4">
                  <c:v>Andy Aparicio</c:v>
                </c:pt>
                <c:pt idx="5">
                  <c:v>Canaima</c:v>
                </c:pt>
                <c:pt idx="6">
                  <c:v>Prisco</c:v>
                </c:pt>
                <c:pt idx="7">
                  <c:v>San José</c:v>
                </c:pt>
                <c:pt idx="8">
                  <c:v>UCAB</c:v>
                </c:pt>
              </c:strCache>
            </c:strRef>
          </c:cat>
          <c:val>
            <c:numRef>
              <c:f>Hoja1!$B$17:$J$17</c:f>
              <c:numCache>
                <c:formatCode>General</c:formatCode>
                <c:ptCount val="9"/>
                <c:pt idx="0">
                  <c:v>23</c:v>
                </c:pt>
                <c:pt idx="1">
                  <c:v>25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Hoja1!$A$18</c:f>
              <c:strCache>
                <c:ptCount val="1"/>
                <c:pt idx="0">
                  <c:v>III</c:v>
                </c:pt>
              </c:strCache>
            </c:strRef>
          </c:tx>
          <c:cat>
            <c:strRef>
              <c:f>Hoja1!$B$15:$J$15</c:f>
              <c:strCache>
                <c:ptCount val="9"/>
                <c:pt idx="0">
                  <c:v>Gonzaga</c:v>
                </c:pt>
                <c:pt idx="1">
                  <c:v>ITJO</c:v>
                </c:pt>
                <c:pt idx="2">
                  <c:v>Loyola</c:v>
                </c:pt>
                <c:pt idx="3">
                  <c:v>Alianza</c:v>
                </c:pt>
                <c:pt idx="4">
                  <c:v>Andy Aparicio</c:v>
                </c:pt>
                <c:pt idx="5">
                  <c:v>Canaima</c:v>
                </c:pt>
                <c:pt idx="6">
                  <c:v>Prisco</c:v>
                </c:pt>
                <c:pt idx="7">
                  <c:v>San José</c:v>
                </c:pt>
                <c:pt idx="8">
                  <c:v>UCAB</c:v>
                </c:pt>
              </c:strCache>
            </c:strRef>
          </c:cat>
          <c:val>
            <c:numRef>
              <c:f>Hoja1!$B$18:$J$18</c:f>
              <c:numCache>
                <c:formatCode>General</c:formatCode>
                <c:ptCount val="9"/>
                <c:pt idx="0">
                  <c:v>20</c:v>
                </c:pt>
                <c:pt idx="1">
                  <c:v>25</c:v>
                </c:pt>
                <c:pt idx="2">
                  <c:v>25</c:v>
                </c:pt>
                <c:pt idx="3">
                  <c:v>11</c:v>
                </c:pt>
                <c:pt idx="4">
                  <c:v>5</c:v>
                </c:pt>
                <c:pt idx="5">
                  <c:v>13</c:v>
                </c:pt>
                <c:pt idx="6">
                  <c:v>7</c:v>
                </c:pt>
                <c:pt idx="7">
                  <c:v>8</c:v>
                </c:pt>
                <c:pt idx="8">
                  <c:v>24</c:v>
                </c:pt>
              </c:numCache>
            </c:numRef>
          </c:val>
        </c:ser>
        <c:axId val="115848320"/>
        <c:axId val="115849856"/>
      </c:barChart>
      <c:catAx>
        <c:axId val="115848320"/>
        <c:scaling>
          <c:orientation val="minMax"/>
        </c:scaling>
        <c:axPos val="b"/>
        <c:numFmt formatCode="General" sourceLinked="0"/>
        <c:tickLblPos val="nextTo"/>
        <c:crossAx val="115849856"/>
        <c:crosses val="autoZero"/>
        <c:auto val="1"/>
        <c:lblAlgn val="ctr"/>
        <c:lblOffset val="100"/>
      </c:catAx>
      <c:valAx>
        <c:axId val="115849856"/>
        <c:scaling>
          <c:orientation val="minMax"/>
        </c:scaling>
        <c:axPos val="l"/>
        <c:majorGridlines/>
        <c:numFmt formatCode="General" sourceLinked="1"/>
        <c:tickLblPos val="nextTo"/>
        <c:crossAx val="11584832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gif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red.cvec?ref=tn_tnmn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://www.cerpe.org.ve/cvec.html" TargetMode="External"/><Relationship Id="rId1" Type="http://schemas.openxmlformats.org/officeDocument/2006/relationships/image" Target="../media/image12.png"/><Relationship Id="rId6" Type="http://schemas.openxmlformats.org/officeDocument/2006/relationships/hyperlink" Target="https://twitter.com/RedCVEC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redcvec.wordpress.com/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gif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339C06-0CA5-4E34-996B-C84B6ED221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A1107D1-6C3E-4F44-949C-49308EC1A51C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VE" sz="2600" b="1" dirty="0" smtClean="0"/>
            <a:t>R.1. Promover una “Gestión en Clave de Pastoral” </a:t>
          </a:r>
          <a:endParaRPr lang="es-VE" sz="2600" b="1" dirty="0"/>
        </a:p>
      </dgm:t>
    </dgm:pt>
    <dgm:pt modelId="{67CED3F9-3C2B-4293-A8A0-4CF9E59A109E}" type="parTrans" cxnId="{EADBFD63-4BDC-4774-8DD8-A92B14F87EE2}">
      <dgm:prSet/>
      <dgm:spPr/>
      <dgm:t>
        <a:bodyPr/>
        <a:lstStyle/>
        <a:p>
          <a:endParaRPr lang="es-VE"/>
        </a:p>
      </dgm:t>
    </dgm:pt>
    <dgm:pt modelId="{F2686E2B-1252-4D5A-8834-E806694EE316}" type="sibTrans" cxnId="{EADBFD63-4BDC-4774-8DD8-A92B14F87EE2}">
      <dgm:prSet/>
      <dgm:spPr/>
      <dgm:t>
        <a:bodyPr/>
        <a:lstStyle/>
        <a:p>
          <a:endParaRPr lang="es-VE"/>
        </a:p>
      </dgm:t>
    </dgm:pt>
    <dgm:pt modelId="{65B9124A-E864-45B7-A0F9-1BC3C420AE20}" type="pres">
      <dgm:prSet presAssocID="{F1339C06-0CA5-4E34-996B-C84B6ED22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1309D54-CF24-4159-A8FC-AAA13251B941}" type="pres">
      <dgm:prSet presAssocID="{CA1107D1-6C3E-4F44-949C-49308EC1A5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D05A9883-B42F-4CBF-8DAC-FADA4C85A30C}" type="presOf" srcId="{CA1107D1-6C3E-4F44-949C-49308EC1A51C}" destId="{51309D54-CF24-4159-A8FC-AAA13251B941}" srcOrd="0" destOrd="0" presId="urn:microsoft.com/office/officeart/2005/8/layout/vList2"/>
    <dgm:cxn modelId="{BA303B09-5EAB-4DA4-B150-456E2101ECEF}" type="presOf" srcId="{F1339C06-0CA5-4E34-996B-C84B6ED2213D}" destId="{65B9124A-E864-45B7-A0F9-1BC3C420AE20}" srcOrd="0" destOrd="0" presId="urn:microsoft.com/office/officeart/2005/8/layout/vList2"/>
    <dgm:cxn modelId="{EADBFD63-4BDC-4774-8DD8-A92B14F87EE2}" srcId="{F1339C06-0CA5-4E34-996B-C84B6ED2213D}" destId="{CA1107D1-6C3E-4F44-949C-49308EC1A51C}" srcOrd="0" destOrd="0" parTransId="{67CED3F9-3C2B-4293-A8A0-4CF9E59A109E}" sibTransId="{F2686E2B-1252-4D5A-8834-E806694EE316}"/>
    <dgm:cxn modelId="{38129F01-F5C1-4CA4-A28E-0C296CC33E87}" type="presParOf" srcId="{65B9124A-E864-45B7-A0F9-1BC3C420AE20}" destId="{51309D54-CF24-4159-A8FC-AAA13251B941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39C06-0CA5-4E34-996B-C84B6ED221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A1107D1-6C3E-4F44-949C-49308EC1A51C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VE" b="1" dirty="0" smtClean="0"/>
            <a:t>R.2. Incorporar la pastoral como dimensión de la cultura y gestión</a:t>
          </a:r>
          <a:endParaRPr lang="es-VE" b="1" dirty="0"/>
        </a:p>
      </dgm:t>
    </dgm:pt>
    <dgm:pt modelId="{67CED3F9-3C2B-4293-A8A0-4CF9E59A109E}" type="parTrans" cxnId="{EADBFD63-4BDC-4774-8DD8-A92B14F87EE2}">
      <dgm:prSet/>
      <dgm:spPr/>
      <dgm:t>
        <a:bodyPr/>
        <a:lstStyle/>
        <a:p>
          <a:endParaRPr lang="es-VE"/>
        </a:p>
      </dgm:t>
    </dgm:pt>
    <dgm:pt modelId="{F2686E2B-1252-4D5A-8834-E806694EE316}" type="sibTrans" cxnId="{EADBFD63-4BDC-4774-8DD8-A92B14F87EE2}">
      <dgm:prSet/>
      <dgm:spPr/>
      <dgm:t>
        <a:bodyPr/>
        <a:lstStyle/>
        <a:p>
          <a:endParaRPr lang="es-VE"/>
        </a:p>
      </dgm:t>
    </dgm:pt>
    <dgm:pt modelId="{65B9124A-E864-45B7-A0F9-1BC3C420AE20}" type="pres">
      <dgm:prSet presAssocID="{F1339C06-0CA5-4E34-996B-C84B6ED22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1309D54-CF24-4159-A8FC-AAA13251B941}" type="pres">
      <dgm:prSet presAssocID="{CA1107D1-6C3E-4F44-949C-49308EC1A5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AC4A87B-B362-4465-9DAA-82ED2DA523B5}" type="presOf" srcId="{CA1107D1-6C3E-4F44-949C-49308EC1A51C}" destId="{51309D54-CF24-4159-A8FC-AAA13251B941}" srcOrd="0" destOrd="0" presId="urn:microsoft.com/office/officeart/2005/8/layout/vList2"/>
    <dgm:cxn modelId="{EADBFD63-4BDC-4774-8DD8-A92B14F87EE2}" srcId="{F1339C06-0CA5-4E34-996B-C84B6ED2213D}" destId="{CA1107D1-6C3E-4F44-949C-49308EC1A51C}" srcOrd="0" destOrd="0" parTransId="{67CED3F9-3C2B-4293-A8A0-4CF9E59A109E}" sibTransId="{F2686E2B-1252-4D5A-8834-E806694EE316}"/>
    <dgm:cxn modelId="{A1213FCD-0ED0-4C6D-A1B4-38C40429F28D}" type="presOf" srcId="{F1339C06-0CA5-4E34-996B-C84B6ED2213D}" destId="{65B9124A-E864-45B7-A0F9-1BC3C420AE20}" srcOrd="0" destOrd="0" presId="urn:microsoft.com/office/officeart/2005/8/layout/vList2"/>
    <dgm:cxn modelId="{E64B1913-44FA-4BA1-82EB-E18BA7526335}" type="presParOf" srcId="{65B9124A-E864-45B7-A0F9-1BC3C420AE20}" destId="{51309D54-CF24-4159-A8FC-AAA13251B941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339C06-0CA5-4E34-996B-C84B6ED221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A1107D1-6C3E-4F44-949C-49308EC1A51C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VE" sz="2600" b="1" dirty="0" smtClean="0"/>
            <a:t>R.3. Formación del Personal en Identidad y Misión</a:t>
          </a:r>
          <a:endParaRPr lang="es-VE" sz="2600" b="1" dirty="0"/>
        </a:p>
      </dgm:t>
    </dgm:pt>
    <dgm:pt modelId="{67CED3F9-3C2B-4293-A8A0-4CF9E59A109E}" type="parTrans" cxnId="{EADBFD63-4BDC-4774-8DD8-A92B14F87EE2}">
      <dgm:prSet/>
      <dgm:spPr/>
      <dgm:t>
        <a:bodyPr/>
        <a:lstStyle/>
        <a:p>
          <a:endParaRPr lang="es-VE"/>
        </a:p>
      </dgm:t>
    </dgm:pt>
    <dgm:pt modelId="{F2686E2B-1252-4D5A-8834-E806694EE316}" type="sibTrans" cxnId="{EADBFD63-4BDC-4774-8DD8-A92B14F87EE2}">
      <dgm:prSet/>
      <dgm:spPr/>
      <dgm:t>
        <a:bodyPr/>
        <a:lstStyle/>
        <a:p>
          <a:endParaRPr lang="es-VE"/>
        </a:p>
      </dgm:t>
    </dgm:pt>
    <dgm:pt modelId="{65B9124A-E864-45B7-A0F9-1BC3C420AE20}" type="pres">
      <dgm:prSet presAssocID="{F1339C06-0CA5-4E34-996B-C84B6ED22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1309D54-CF24-4159-A8FC-AAA13251B941}" type="pres">
      <dgm:prSet presAssocID="{CA1107D1-6C3E-4F44-949C-49308EC1A5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D4D0A75-BC16-4F9E-87C9-2BC42D7D3383}" type="presOf" srcId="{CA1107D1-6C3E-4F44-949C-49308EC1A51C}" destId="{51309D54-CF24-4159-A8FC-AAA13251B941}" srcOrd="0" destOrd="0" presId="urn:microsoft.com/office/officeart/2005/8/layout/vList2"/>
    <dgm:cxn modelId="{207ECE63-E6B7-4067-9F07-B1ECF0E40AAE}" type="presOf" srcId="{F1339C06-0CA5-4E34-996B-C84B6ED2213D}" destId="{65B9124A-E864-45B7-A0F9-1BC3C420AE20}" srcOrd="0" destOrd="0" presId="urn:microsoft.com/office/officeart/2005/8/layout/vList2"/>
    <dgm:cxn modelId="{EADBFD63-4BDC-4774-8DD8-A92B14F87EE2}" srcId="{F1339C06-0CA5-4E34-996B-C84B6ED2213D}" destId="{CA1107D1-6C3E-4F44-949C-49308EC1A51C}" srcOrd="0" destOrd="0" parTransId="{67CED3F9-3C2B-4293-A8A0-4CF9E59A109E}" sibTransId="{F2686E2B-1252-4D5A-8834-E806694EE316}"/>
    <dgm:cxn modelId="{14C83DE6-C0C7-4A87-A538-07591033D44F}" type="presParOf" srcId="{65B9124A-E864-45B7-A0F9-1BC3C420AE20}" destId="{51309D54-CF24-4159-A8FC-AAA13251B941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339C06-0CA5-4E34-996B-C84B6ED221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A1107D1-6C3E-4F44-949C-49308EC1A51C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VE" sz="2600" b="1" dirty="0" smtClean="0"/>
            <a:t>R.4. Comprender la lógica del mundo de los sujetos de la acción pastoral</a:t>
          </a:r>
          <a:endParaRPr lang="es-VE" sz="2600" b="1" dirty="0"/>
        </a:p>
      </dgm:t>
    </dgm:pt>
    <dgm:pt modelId="{67CED3F9-3C2B-4293-A8A0-4CF9E59A109E}" type="parTrans" cxnId="{EADBFD63-4BDC-4774-8DD8-A92B14F87EE2}">
      <dgm:prSet/>
      <dgm:spPr/>
      <dgm:t>
        <a:bodyPr/>
        <a:lstStyle/>
        <a:p>
          <a:endParaRPr lang="es-VE"/>
        </a:p>
      </dgm:t>
    </dgm:pt>
    <dgm:pt modelId="{F2686E2B-1252-4D5A-8834-E806694EE316}" type="sibTrans" cxnId="{EADBFD63-4BDC-4774-8DD8-A92B14F87EE2}">
      <dgm:prSet/>
      <dgm:spPr/>
      <dgm:t>
        <a:bodyPr/>
        <a:lstStyle/>
        <a:p>
          <a:endParaRPr lang="es-VE"/>
        </a:p>
      </dgm:t>
    </dgm:pt>
    <dgm:pt modelId="{65B9124A-E864-45B7-A0F9-1BC3C420AE20}" type="pres">
      <dgm:prSet presAssocID="{F1339C06-0CA5-4E34-996B-C84B6ED22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1309D54-CF24-4159-A8FC-AAA13251B941}" type="pres">
      <dgm:prSet presAssocID="{CA1107D1-6C3E-4F44-949C-49308EC1A51C}" presName="parentText" presStyleLbl="node1" presStyleIdx="0" presStyleCnt="1" custScaleY="228168" custLinFactNeighborX="1145" custLinFactNeighborY="-33883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C06E652-D6A5-4878-8E44-7F0770012F5D}" type="presOf" srcId="{F1339C06-0CA5-4E34-996B-C84B6ED2213D}" destId="{65B9124A-E864-45B7-A0F9-1BC3C420AE20}" srcOrd="0" destOrd="0" presId="urn:microsoft.com/office/officeart/2005/8/layout/vList2"/>
    <dgm:cxn modelId="{DDD27392-8DD9-4251-AD86-97DD856E4F08}" type="presOf" srcId="{CA1107D1-6C3E-4F44-949C-49308EC1A51C}" destId="{51309D54-CF24-4159-A8FC-AAA13251B941}" srcOrd="0" destOrd="0" presId="urn:microsoft.com/office/officeart/2005/8/layout/vList2"/>
    <dgm:cxn modelId="{EADBFD63-4BDC-4774-8DD8-A92B14F87EE2}" srcId="{F1339C06-0CA5-4E34-996B-C84B6ED2213D}" destId="{CA1107D1-6C3E-4F44-949C-49308EC1A51C}" srcOrd="0" destOrd="0" parTransId="{67CED3F9-3C2B-4293-A8A0-4CF9E59A109E}" sibTransId="{F2686E2B-1252-4D5A-8834-E806694EE316}"/>
    <dgm:cxn modelId="{56887B69-F15A-417E-9DB5-3E79401E7F6A}" type="presParOf" srcId="{65B9124A-E864-45B7-A0F9-1BC3C420AE20}" destId="{51309D54-CF24-4159-A8FC-AAA13251B941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339C06-0CA5-4E34-996B-C84B6ED221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A1107D1-6C3E-4F44-949C-49308EC1A51C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VE" sz="2800" b="1" dirty="0" smtClean="0"/>
            <a:t>R.5. Construir una pastoral dialogante y contextualizada</a:t>
          </a:r>
          <a:endParaRPr lang="es-VE" sz="2800" b="1" dirty="0"/>
        </a:p>
      </dgm:t>
    </dgm:pt>
    <dgm:pt modelId="{67CED3F9-3C2B-4293-A8A0-4CF9E59A109E}" type="parTrans" cxnId="{EADBFD63-4BDC-4774-8DD8-A92B14F87EE2}">
      <dgm:prSet/>
      <dgm:spPr/>
      <dgm:t>
        <a:bodyPr/>
        <a:lstStyle/>
        <a:p>
          <a:endParaRPr lang="es-VE"/>
        </a:p>
      </dgm:t>
    </dgm:pt>
    <dgm:pt modelId="{F2686E2B-1252-4D5A-8834-E806694EE316}" type="sibTrans" cxnId="{EADBFD63-4BDC-4774-8DD8-A92B14F87EE2}">
      <dgm:prSet/>
      <dgm:spPr/>
      <dgm:t>
        <a:bodyPr/>
        <a:lstStyle/>
        <a:p>
          <a:endParaRPr lang="es-VE"/>
        </a:p>
      </dgm:t>
    </dgm:pt>
    <dgm:pt modelId="{65B9124A-E864-45B7-A0F9-1BC3C420AE20}" type="pres">
      <dgm:prSet presAssocID="{F1339C06-0CA5-4E34-996B-C84B6ED22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1309D54-CF24-4159-A8FC-AAA13251B941}" type="pres">
      <dgm:prSet presAssocID="{CA1107D1-6C3E-4F44-949C-49308EC1A5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DF0D8208-3238-4995-B086-306DF8678A2C}" type="presOf" srcId="{CA1107D1-6C3E-4F44-949C-49308EC1A51C}" destId="{51309D54-CF24-4159-A8FC-AAA13251B941}" srcOrd="0" destOrd="0" presId="urn:microsoft.com/office/officeart/2005/8/layout/vList2"/>
    <dgm:cxn modelId="{030A4E57-DB26-4248-9B06-7E5CAA6089C3}" type="presOf" srcId="{F1339C06-0CA5-4E34-996B-C84B6ED2213D}" destId="{65B9124A-E864-45B7-A0F9-1BC3C420AE20}" srcOrd="0" destOrd="0" presId="urn:microsoft.com/office/officeart/2005/8/layout/vList2"/>
    <dgm:cxn modelId="{EADBFD63-4BDC-4774-8DD8-A92B14F87EE2}" srcId="{F1339C06-0CA5-4E34-996B-C84B6ED2213D}" destId="{CA1107D1-6C3E-4F44-949C-49308EC1A51C}" srcOrd="0" destOrd="0" parTransId="{67CED3F9-3C2B-4293-A8A0-4CF9E59A109E}" sibTransId="{F2686E2B-1252-4D5A-8834-E806694EE316}"/>
    <dgm:cxn modelId="{CBAE7D7E-BA4C-4CCA-879F-4380B2B5A68A}" type="presParOf" srcId="{65B9124A-E864-45B7-A0F9-1BC3C420AE20}" destId="{51309D54-CF24-4159-A8FC-AAA13251B941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339C06-0CA5-4E34-996B-C84B6ED221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A1107D1-6C3E-4F44-949C-49308EC1A51C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VE" sz="2800" b="1" dirty="0" smtClean="0"/>
            <a:t>R.6. Revisar la pastoral hacia los alumnos</a:t>
          </a:r>
          <a:endParaRPr lang="es-VE" sz="2800" b="1" dirty="0"/>
        </a:p>
      </dgm:t>
    </dgm:pt>
    <dgm:pt modelId="{67CED3F9-3C2B-4293-A8A0-4CF9E59A109E}" type="parTrans" cxnId="{EADBFD63-4BDC-4774-8DD8-A92B14F87EE2}">
      <dgm:prSet/>
      <dgm:spPr/>
      <dgm:t>
        <a:bodyPr/>
        <a:lstStyle/>
        <a:p>
          <a:endParaRPr lang="es-VE"/>
        </a:p>
      </dgm:t>
    </dgm:pt>
    <dgm:pt modelId="{F2686E2B-1252-4D5A-8834-E806694EE316}" type="sibTrans" cxnId="{EADBFD63-4BDC-4774-8DD8-A92B14F87EE2}">
      <dgm:prSet/>
      <dgm:spPr/>
      <dgm:t>
        <a:bodyPr/>
        <a:lstStyle/>
        <a:p>
          <a:endParaRPr lang="es-VE"/>
        </a:p>
      </dgm:t>
    </dgm:pt>
    <dgm:pt modelId="{65B9124A-E864-45B7-A0F9-1BC3C420AE20}" type="pres">
      <dgm:prSet presAssocID="{F1339C06-0CA5-4E34-996B-C84B6ED22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1309D54-CF24-4159-A8FC-AAA13251B941}" type="pres">
      <dgm:prSet presAssocID="{CA1107D1-6C3E-4F44-949C-49308EC1A5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B69B4986-F1FF-4536-80EC-302A447672ED}" type="presOf" srcId="{CA1107D1-6C3E-4F44-949C-49308EC1A51C}" destId="{51309D54-CF24-4159-A8FC-AAA13251B941}" srcOrd="0" destOrd="0" presId="urn:microsoft.com/office/officeart/2005/8/layout/vList2"/>
    <dgm:cxn modelId="{17ECB733-E06F-42CE-B95F-D6E78428EF5E}" type="presOf" srcId="{F1339C06-0CA5-4E34-996B-C84B6ED2213D}" destId="{65B9124A-E864-45B7-A0F9-1BC3C420AE20}" srcOrd="0" destOrd="0" presId="urn:microsoft.com/office/officeart/2005/8/layout/vList2"/>
    <dgm:cxn modelId="{EADBFD63-4BDC-4774-8DD8-A92B14F87EE2}" srcId="{F1339C06-0CA5-4E34-996B-C84B6ED2213D}" destId="{CA1107D1-6C3E-4F44-949C-49308EC1A51C}" srcOrd="0" destOrd="0" parTransId="{67CED3F9-3C2B-4293-A8A0-4CF9E59A109E}" sibTransId="{F2686E2B-1252-4D5A-8834-E806694EE316}"/>
    <dgm:cxn modelId="{558DADAC-2115-4D61-A95A-FE159B2879A9}" type="presParOf" srcId="{65B9124A-E864-45B7-A0F9-1BC3C420AE20}" destId="{51309D54-CF24-4159-A8FC-AAA13251B941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339C06-0CA5-4E34-996B-C84B6ED221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A1107D1-6C3E-4F44-949C-49308EC1A51C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VE" sz="2600" b="1" dirty="0" smtClean="0"/>
            <a:t>R.7. Trabajar el discernimiento vocacional</a:t>
          </a:r>
          <a:endParaRPr lang="es-VE" sz="2600" b="1" dirty="0"/>
        </a:p>
      </dgm:t>
    </dgm:pt>
    <dgm:pt modelId="{67CED3F9-3C2B-4293-A8A0-4CF9E59A109E}" type="parTrans" cxnId="{EADBFD63-4BDC-4774-8DD8-A92B14F87EE2}">
      <dgm:prSet/>
      <dgm:spPr/>
      <dgm:t>
        <a:bodyPr/>
        <a:lstStyle/>
        <a:p>
          <a:endParaRPr lang="es-VE"/>
        </a:p>
      </dgm:t>
    </dgm:pt>
    <dgm:pt modelId="{F2686E2B-1252-4D5A-8834-E806694EE316}" type="sibTrans" cxnId="{EADBFD63-4BDC-4774-8DD8-A92B14F87EE2}">
      <dgm:prSet/>
      <dgm:spPr/>
      <dgm:t>
        <a:bodyPr/>
        <a:lstStyle/>
        <a:p>
          <a:endParaRPr lang="es-VE"/>
        </a:p>
      </dgm:t>
    </dgm:pt>
    <dgm:pt modelId="{65B9124A-E864-45B7-A0F9-1BC3C420AE20}" type="pres">
      <dgm:prSet presAssocID="{F1339C06-0CA5-4E34-996B-C84B6ED221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51309D54-CF24-4159-A8FC-AAA13251B941}" type="pres">
      <dgm:prSet presAssocID="{CA1107D1-6C3E-4F44-949C-49308EC1A5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1FF8282C-D040-4836-96A3-A69201168030}" type="presOf" srcId="{CA1107D1-6C3E-4F44-949C-49308EC1A51C}" destId="{51309D54-CF24-4159-A8FC-AAA13251B941}" srcOrd="0" destOrd="0" presId="urn:microsoft.com/office/officeart/2005/8/layout/vList2"/>
    <dgm:cxn modelId="{0B20861D-323A-4038-AB3A-AE13C43EEB82}" type="presOf" srcId="{F1339C06-0CA5-4E34-996B-C84B6ED2213D}" destId="{65B9124A-E864-45B7-A0F9-1BC3C420AE20}" srcOrd="0" destOrd="0" presId="urn:microsoft.com/office/officeart/2005/8/layout/vList2"/>
    <dgm:cxn modelId="{EADBFD63-4BDC-4774-8DD8-A92B14F87EE2}" srcId="{F1339C06-0CA5-4E34-996B-C84B6ED2213D}" destId="{CA1107D1-6C3E-4F44-949C-49308EC1A51C}" srcOrd="0" destOrd="0" parTransId="{67CED3F9-3C2B-4293-A8A0-4CF9E59A109E}" sibTransId="{F2686E2B-1252-4D5A-8834-E806694EE316}"/>
    <dgm:cxn modelId="{25C880EF-CE5E-4B12-8E2E-11CE6EE2C45D}" type="presParOf" srcId="{65B9124A-E864-45B7-A0F9-1BC3C420AE20}" destId="{51309D54-CF24-4159-A8FC-AAA13251B941}" srcOrd="0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6FF8B0-9969-4D05-81F9-E345E0E1C5E4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7F1CB1BF-8870-4C44-A85B-257366DA1BFF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400" b="1" dirty="0" smtClean="0"/>
            <a:t>Registro de Experiencias Pastorales</a:t>
          </a:r>
          <a:endParaRPr lang="es-VE" sz="2400" b="1" dirty="0"/>
        </a:p>
      </dgm:t>
    </dgm:pt>
    <dgm:pt modelId="{0B2EC875-A761-4233-8EFB-29909F65B5A7}" type="parTrans" cxnId="{A9ADB7E6-0573-4A2D-9C12-7E6A38A90548}">
      <dgm:prSet/>
      <dgm:spPr/>
      <dgm:t>
        <a:bodyPr/>
        <a:lstStyle/>
        <a:p>
          <a:endParaRPr lang="es-VE"/>
        </a:p>
      </dgm:t>
    </dgm:pt>
    <dgm:pt modelId="{64B475A4-572F-4BE3-901B-75730DAE63C4}" type="sibTrans" cxnId="{A9ADB7E6-0573-4A2D-9C12-7E6A38A90548}">
      <dgm:prSet/>
      <dgm:spPr/>
      <dgm:t>
        <a:bodyPr/>
        <a:lstStyle/>
        <a:p>
          <a:endParaRPr lang="es-VE"/>
        </a:p>
      </dgm:t>
    </dgm:pt>
    <dgm:pt modelId="{E92B24E8-E341-493E-9B45-201F04012E18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400" b="1" dirty="0" smtClean="0"/>
            <a:t>Programa de Formación Pastoral</a:t>
          </a:r>
          <a:endParaRPr lang="es-VE" sz="2400" b="1" dirty="0"/>
        </a:p>
      </dgm:t>
    </dgm:pt>
    <dgm:pt modelId="{5AE60890-73AC-4B0A-B25B-71B43059F8BE}" type="parTrans" cxnId="{5C197C5A-D5F8-4DD2-9304-17F2B5EE3654}">
      <dgm:prSet/>
      <dgm:spPr/>
      <dgm:t>
        <a:bodyPr/>
        <a:lstStyle/>
        <a:p>
          <a:endParaRPr lang="es-VE"/>
        </a:p>
      </dgm:t>
    </dgm:pt>
    <dgm:pt modelId="{77BBAF17-1718-4694-977D-77BCAF387147}" type="sibTrans" cxnId="{5C197C5A-D5F8-4DD2-9304-17F2B5EE3654}">
      <dgm:prSet/>
      <dgm:spPr/>
      <dgm:t>
        <a:bodyPr/>
        <a:lstStyle/>
        <a:p>
          <a:endParaRPr lang="es-VE"/>
        </a:p>
      </dgm:t>
    </dgm:pt>
    <dgm:pt modelId="{885CCBD1-50C7-4421-A350-676B6824E979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400" b="1" dirty="0" smtClean="0"/>
            <a:t>Comunidad Virtual de Educadores Católicos (Red CVEC</a:t>
          </a:r>
          <a:r>
            <a:rPr lang="es-ES" sz="2400" dirty="0" smtClean="0"/>
            <a:t>)</a:t>
          </a:r>
          <a:endParaRPr lang="es-VE" sz="2400" dirty="0"/>
        </a:p>
      </dgm:t>
    </dgm:pt>
    <dgm:pt modelId="{E61FF2A5-C220-493F-839F-59DED90C5BC0}" type="parTrans" cxnId="{43E19D58-6559-48BE-A105-F9AAC4AEFAA6}">
      <dgm:prSet/>
      <dgm:spPr/>
      <dgm:t>
        <a:bodyPr/>
        <a:lstStyle/>
        <a:p>
          <a:endParaRPr lang="es-VE"/>
        </a:p>
      </dgm:t>
    </dgm:pt>
    <dgm:pt modelId="{6BD257FA-2CCA-4EB7-8463-8C9F90AE1461}" type="sibTrans" cxnId="{43E19D58-6559-48BE-A105-F9AAC4AEFAA6}">
      <dgm:prSet/>
      <dgm:spPr/>
      <dgm:t>
        <a:bodyPr/>
        <a:lstStyle/>
        <a:p>
          <a:endParaRPr lang="es-VE"/>
        </a:p>
      </dgm:t>
    </dgm:pt>
    <dgm:pt modelId="{B87F9D5B-1669-4F9C-8E8D-59C94EC53EE4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400" b="1" dirty="0" smtClean="0"/>
            <a:t>Programa de Formación en Liderazgo Ignaciano “Brújula Juvenil”</a:t>
          </a:r>
          <a:endParaRPr lang="es-VE" sz="2400" b="1" dirty="0"/>
        </a:p>
      </dgm:t>
    </dgm:pt>
    <dgm:pt modelId="{B1A728C6-BFB6-4245-8A3A-3D0267862C01}" type="parTrans" cxnId="{097C3881-2712-41FE-8CC2-B639C4884FC8}">
      <dgm:prSet/>
      <dgm:spPr/>
      <dgm:t>
        <a:bodyPr/>
        <a:lstStyle/>
        <a:p>
          <a:endParaRPr lang="es-VE"/>
        </a:p>
      </dgm:t>
    </dgm:pt>
    <dgm:pt modelId="{012DF254-0AA5-499B-8A51-B17516D2A849}" type="sibTrans" cxnId="{097C3881-2712-41FE-8CC2-B639C4884FC8}">
      <dgm:prSet/>
      <dgm:spPr/>
      <dgm:t>
        <a:bodyPr/>
        <a:lstStyle/>
        <a:p>
          <a:endParaRPr lang="es-VE"/>
        </a:p>
      </dgm:t>
    </dgm:pt>
    <dgm:pt modelId="{5859B915-F699-41AB-9DFB-61097494420B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400" b="1" dirty="0" smtClean="0"/>
            <a:t>Gestión en Clave de Pastoral           Decisiones de la Asamblea 2012</a:t>
          </a:r>
          <a:endParaRPr lang="es-VE" sz="2400" b="1" dirty="0"/>
        </a:p>
      </dgm:t>
    </dgm:pt>
    <dgm:pt modelId="{9D7FE2F8-C5E4-4F94-94EC-3A845B6F409C}" type="parTrans" cxnId="{C9268A52-4840-4E13-B787-9C673FC574CE}">
      <dgm:prSet/>
      <dgm:spPr/>
      <dgm:t>
        <a:bodyPr/>
        <a:lstStyle/>
        <a:p>
          <a:endParaRPr lang="es-VE"/>
        </a:p>
      </dgm:t>
    </dgm:pt>
    <dgm:pt modelId="{3EF07589-F108-47D4-9094-202C323BD7CF}" type="sibTrans" cxnId="{C9268A52-4840-4E13-B787-9C673FC574CE}">
      <dgm:prSet/>
      <dgm:spPr/>
      <dgm:t>
        <a:bodyPr/>
        <a:lstStyle/>
        <a:p>
          <a:endParaRPr lang="es-VE"/>
        </a:p>
      </dgm:t>
    </dgm:pt>
    <dgm:pt modelId="{629A22BC-CC7F-4C0E-A452-5B2620D97003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" sz="2400" b="1" dirty="0" smtClean="0"/>
            <a:t>Diplomado en Gerencia Social Ignaciana</a:t>
          </a:r>
          <a:endParaRPr lang="es-VE" sz="2400" b="1" dirty="0"/>
        </a:p>
      </dgm:t>
    </dgm:pt>
    <dgm:pt modelId="{F0F6FDD0-1996-45E0-AE9E-C817F800279D}" type="parTrans" cxnId="{5179DF84-922B-430F-8014-79EBA4A53C52}">
      <dgm:prSet/>
      <dgm:spPr/>
      <dgm:t>
        <a:bodyPr/>
        <a:lstStyle/>
        <a:p>
          <a:endParaRPr lang="es-VE"/>
        </a:p>
      </dgm:t>
    </dgm:pt>
    <dgm:pt modelId="{4D661291-8719-4EA6-A450-FC9DCF7FD3F0}" type="sibTrans" cxnId="{5179DF84-922B-430F-8014-79EBA4A53C52}">
      <dgm:prSet/>
      <dgm:spPr/>
      <dgm:t>
        <a:bodyPr/>
        <a:lstStyle/>
        <a:p>
          <a:endParaRPr lang="es-VE"/>
        </a:p>
      </dgm:t>
    </dgm:pt>
    <dgm:pt modelId="{786BB20E-022E-402B-98BE-BF89D0CA05B1}" type="pres">
      <dgm:prSet presAssocID="{3F6FF8B0-9969-4D05-81F9-E345E0E1C5E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4E1A36CA-17E5-4562-82FF-1A8A47F7C55E}" type="pres">
      <dgm:prSet presAssocID="{7F1CB1BF-8870-4C44-A85B-257366DA1BFF}" presName="composite" presStyleCnt="0"/>
      <dgm:spPr/>
    </dgm:pt>
    <dgm:pt modelId="{9247D052-428D-409A-81A2-8919F14E9A89}" type="pres">
      <dgm:prSet presAssocID="{7F1CB1BF-8870-4C44-A85B-257366DA1BFF}" presName="imgShp" presStyleLbl="fgImgPlace1" presStyleIdx="0" presStyleCnt="6" custScaleX="119183" custScaleY="111993" custLinFactNeighborX="-29140" custLinFactNeighborY="355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CDCCDB-4A8C-4AF3-A331-695D41C0E081}" type="pres">
      <dgm:prSet presAssocID="{7F1CB1BF-8870-4C44-A85B-257366DA1BFF}" presName="txShp" presStyleLbl="node1" presStyleIdx="0" presStyleCnt="6" custScaleX="119381" custScaleY="100805" custLinFactNeighborX="-125" custLinFactNeighborY="2598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084B081-2F44-495D-BFB5-F3B707FA41EF}" type="pres">
      <dgm:prSet presAssocID="{64B475A4-572F-4BE3-901B-75730DAE63C4}" presName="spacing" presStyleCnt="0"/>
      <dgm:spPr/>
    </dgm:pt>
    <dgm:pt modelId="{34FF73E9-81A4-4F27-9C5A-52ACF8BFCF5F}" type="pres">
      <dgm:prSet presAssocID="{E92B24E8-E341-493E-9B45-201F04012E18}" presName="composite" presStyleCnt="0"/>
      <dgm:spPr/>
    </dgm:pt>
    <dgm:pt modelId="{1CDA9DA0-5630-41CA-951A-FCF1178D62D8}" type="pres">
      <dgm:prSet presAssocID="{E92B24E8-E341-493E-9B45-201F04012E18}" presName="imgShp" presStyleLbl="fgImgPlace1" presStyleIdx="1" presStyleCnt="6" custLinFactNeighborX="-19862" custLinFactNeighborY="100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9723812-DCE6-4EF5-8E9F-4D8215F75C54}" type="pres">
      <dgm:prSet presAssocID="{E92B24E8-E341-493E-9B45-201F04012E18}" presName="txShp" presStyleLbl="node1" presStyleIdx="1" presStyleCnt="6" custScaleX="119150" custScaleY="86487" custLinFactNeighborX="-240" custLinFactNeighborY="1208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A969DCF-F3C7-49E5-AF2F-8CA1980C7C46}" type="pres">
      <dgm:prSet presAssocID="{77BBAF17-1718-4694-977D-77BCAF387147}" presName="spacing" presStyleCnt="0"/>
      <dgm:spPr/>
    </dgm:pt>
    <dgm:pt modelId="{FF200C23-A565-4A15-87C1-7A7A2C2CE034}" type="pres">
      <dgm:prSet presAssocID="{885CCBD1-50C7-4421-A350-676B6824E979}" presName="composite" presStyleCnt="0"/>
      <dgm:spPr/>
    </dgm:pt>
    <dgm:pt modelId="{172080E2-3EBE-41C6-9262-126A9C1435C0}" type="pres">
      <dgm:prSet presAssocID="{885CCBD1-50C7-4421-A350-676B6824E979}" presName="imgShp" presStyleLbl="fgImgPlace1" presStyleIdx="2" presStyleCnt="6" custLinFactNeighborX="-19862" custLinFactNeighborY="280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E64B3FD-68FA-4017-865F-87FB7229F7C2}" type="pres">
      <dgm:prSet presAssocID="{885CCBD1-50C7-4421-A350-676B6824E979}" presName="txShp" presStyleLbl="node1" presStyleIdx="2" presStyleCnt="6" custScaleX="119438" custScaleY="97086" custLinFactNeighborX="-96" custLinFactNeighborY="135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4A6C808-30CD-4D21-8343-84AE36D8ED47}" type="pres">
      <dgm:prSet presAssocID="{6BD257FA-2CCA-4EB7-8463-8C9F90AE1461}" presName="spacing" presStyleCnt="0"/>
      <dgm:spPr/>
    </dgm:pt>
    <dgm:pt modelId="{2D8B8E53-BD66-4F6B-8ECB-CF747298FDB7}" type="pres">
      <dgm:prSet presAssocID="{B87F9D5B-1669-4F9C-8E8D-59C94EC53EE4}" presName="composite" presStyleCnt="0"/>
      <dgm:spPr/>
    </dgm:pt>
    <dgm:pt modelId="{4BCCB54A-5D80-4AB3-B0AA-B9269B04D04C}" type="pres">
      <dgm:prSet presAssocID="{B87F9D5B-1669-4F9C-8E8D-59C94EC53EE4}" presName="imgShp" presStyleLbl="fgImgPlace1" presStyleIdx="3" presStyleCnt="6" custScaleX="104457" custScaleY="99070" custLinFactNeighborX="-28617" custLinFactNeighborY="-1322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7F939F4-6358-455C-99AD-1CDB8DD8A243}" type="pres">
      <dgm:prSet presAssocID="{B87F9D5B-1669-4F9C-8E8D-59C94EC53EE4}" presName="txShp" presStyleLbl="node1" presStyleIdx="3" presStyleCnt="6" custScaleX="119884" custScaleY="87594" custLinFactNeighborX="127" custLinFactNeighborY="-1067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76F80C9-0826-4B90-9714-A2258971FEC2}" type="pres">
      <dgm:prSet presAssocID="{012DF254-0AA5-499B-8A51-B17516D2A849}" presName="spacing" presStyleCnt="0"/>
      <dgm:spPr/>
    </dgm:pt>
    <dgm:pt modelId="{66A3114B-2E24-4B9B-8194-86BF74A8D8DD}" type="pres">
      <dgm:prSet presAssocID="{5859B915-F699-41AB-9DFB-61097494420B}" presName="composite" presStyleCnt="0"/>
      <dgm:spPr/>
    </dgm:pt>
    <dgm:pt modelId="{FA01FEC0-F7E5-4B72-AF81-61797DC1CF64}" type="pres">
      <dgm:prSet presAssocID="{5859B915-F699-41AB-9DFB-61097494420B}" presName="imgShp" presStyleLbl="fgImgPlace1" presStyleIdx="4" presStyleCnt="6" custLinFactNeighborX="-28617" custLinFactNeighborY="-2925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40B17247-0B43-4937-A3C9-90A80D33416F}" type="pres">
      <dgm:prSet presAssocID="{5859B915-F699-41AB-9DFB-61097494420B}" presName="txShp" presStyleLbl="node1" presStyleIdx="4" presStyleCnt="6" custScaleX="120651" custScaleY="87875" custLinFactNeighborX="510" custLinFactNeighborY="-26567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605FD01-00FC-41C4-8614-3CF8AB58C9D7}" type="pres">
      <dgm:prSet presAssocID="{3EF07589-F108-47D4-9094-202C323BD7CF}" presName="spacing" presStyleCnt="0"/>
      <dgm:spPr/>
    </dgm:pt>
    <dgm:pt modelId="{172020FD-4B4E-450F-B087-F05E6F46C86C}" type="pres">
      <dgm:prSet presAssocID="{629A22BC-CC7F-4C0E-A452-5B2620D97003}" presName="composite" presStyleCnt="0"/>
      <dgm:spPr/>
    </dgm:pt>
    <dgm:pt modelId="{515E950D-CC86-4B2E-BF66-657FEC20AB08}" type="pres">
      <dgm:prSet presAssocID="{629A22BC-CC7F-4C0E-A452-5B2620D97003}" presName="imgShp" presStyleLbl="fgImgPlace1" presStyleIdx="5" presStyleCnt="6" custScaleX="103900" custScaleY="98463" custLinFactNeighborX="-28617" custLinFactNeighborY="-4529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3537B23-71B7-4851-AA00-349D9B5029CB}" type="pres">
      <dgm:prSet presAssocID="{629A22BC-CC7F-4C0E-A452-5B2620D97003}" presName="txShp" presStyleLbl="node1" presStyleIdx="5" presStyleCnt="6" custScaleX="120651" custScaleY="87875" custLinFactNeighborX="510" custLinFactNeighborY="-4260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01FA30A-9AE0-4998-A3A9-813E4F3519D1}" type="presOf" srcId="{E92B24E8-E341-493E-9B45-201F04012E18}" destId="{39723812-DCE6-4EF5-8E9F-4D8215F75C54}" srcOrd="0" destOrd="0" presId="urn:microsoft.com/office/officeart/2005/8/layout/vList3#1"/>
    <dgm:cxn modelId="{518ADF91-0D03-4AD8-858E-70E1EBFC1454}" type="presOf" srcId="{7F1CB1BF-8870-4C44-A85B-257366DA1BFF}" destId="{E5CDCCDB-4A8C-4AF3-A331-695D41C0E081}" srcOrd="0" destOrd="0" presId="urn:microsoft.com/office/officeart/2005/8/layout/vList3#1"/>
    <dgm:cxn modelId="{DBC5E373-2044-413B-9800-F10974E68B20}" type="presOf" srcId="{3F6FF8B0-9969-4D05-81F9-E345E0E1C5E4}" destId="{786BB20E-022E-402B-98BE-BF89D0CA05B1}" srcOrd="0" destOrd="0" presId="urn:microsoft.com/office/officeart/2005/8/layout/vList3#1"/>
    <dgm:cxn modelId="{A9ADB7E6-0573-4A2D-9C12-7E6A38A90548}" srcId="{3F6FF8B0-9969-4D05-81F9-E345E0E1C5E4}" destId="{7F1CB1BF-8870-4C44-A85B-257366DA1BFF}" srcOrd="0" destOrd="0" parTransId="{0B2EC875-A761-4233-8EFB-29909F65B5A7}" sibTransId="{64B475A4-572F-4BE3-901B-75730DAE63C4}"/>
    <dgm:cxn modelId="{6059554E-DAAD-45F7-8112-2DD860200A6B}" type="presOf" srcId="{629A22BC-CC7F-4C0E-A452-5B2620D97003}" destId="{C3537B23-71B7-4851-AA00-349D9B5029CB}" srcOrd="0" destOrd="0" presId="urn:microsoft.com/office/officeart/2005/8/layout/vList3#1"/>
    <dgm:cxn modelId="{1E010D4C-30AE-4B3F-8840-FE690BE6E9F3}" type="presOf" srcId="{885CCBD1-50C7-4421-A350-676B6824E979}" destId="{7E64B3FD-68FA-4017-865F-87FB7229F7C2}" srcOrd="0" destOrd="0" presId="urn:microsoft.com/office/officeart/2005/8/layout/vList3#1"/>
    <dgm:cxn modelId="{5C197C5A-D5F8-4DD2-9304-17F2B5EE3654}" srcId="{3F6FF8B0-9969-4D05-81F9-E345E0E1C5E4}" destId="{E92B24E8-E341-493E-9B45-201F04012E18}" srcOrd="1" destOrd="0" parTransId="{5AE60890-73AC-4B0A-B25B-71B43059F8BE}" sibTransId="{77BBAF17-1718-4694-977D-77BCAF387147}"/>
    <dgm:cxn modelId="{5179DF84-922B-430F-8014-79EBA4A53C52}" srcId="{3F6FF8B0-9969-4D05-81F9-E345E0E1C5E4}" destId="{629A22BC-CC7F-4C0E-A452-5B2620D97003}" srcOrd="5" destOrd="0" parTransId="{F0F6FDD0-1996-45E0-AE9E-C817F800279D}" sibTransId="{4D661291-8719-4EA6-A450-FC9DCF7FD3F0}"/>
    <dgm:cxn modelId="{43E19D58-6559-48BE-A105-F9AAC4AEFAA6}" srcId="{3F6FF8B0-9969-4D05-81F9-E345E0E1C5E4}" destId="{885CCBD1-50C7-4421-A350-676B6824E979}" srcOrd="2" destOrd="0" parTransId="{E61FF2A5-C220-493F-839F-59DED90C5BC0}" sibTransId="{6BD257FA-2CCA-4EB7-8463-8C9F90AE1461}"/>
    <dgm:cxn modelId="{25FAFFA5-C02C-4F66-9ACE-8F89FB5BF1D9}" type="presOf" srcId="{5859B915-F699-41AB-9DFB-61097494420B}" destId="{40B17247-0B43-4937-A3C9-90A80D33416F}" srcOrd="0" destOrd="0" presId="urn:microsoft.com/office/officeart/2005/8/layout/vList3#1"/>
    <dgm:cxn modelId="{60FB0CC7-FAA9-41A8-97A0-6DB169E62581}" type="presOf" srcId="{B87F9D5B-1669-4F9C-8E8D-59C94EC53EE4}" destId="{E7F939F4-6358-455C-99AD-1CDB8DD8A243}" srcOrd="0" destOrd="0" presId="urn:microsoft.com/office/officeart/2005/8/layout/vList3#1"/>
    <dgm:cxn modelId="{097C3881-2712-41FE-8CC2-B639C4884FC8}" srcId="{3F6FF8B0-9969-4D05-81F9-E345E0E1C5E4}" destId="{B87F9D5B-1669-4F9C-8E8D-59C94EC53EE4}" srcOrd="3" destOrd="0" parTransId="{B1A728C6-BFB6-4245-8A3A-3D0267862C01}" sibTransId="{012DF254-0AA5-499B-8A51-B17516D2A849}"/>
    <dgm:cxn modelId="{C9268A52-4840-4E13-B787-9C673FC574CE}" srcId="{3F6FF8B0-9969-4D05-81F9-E345E0E1C5E4}" destId="{5859B915-F699-41AB-9DFB-61097494420B}" srcOrd="4" destOrd="0" parTransId="{9D7FE2F8-C5E4-4F94-94EC-3A845B6F409C}" sibTransId="{3EF07589-F108-47D4-9094-202C323BD7CF}"/>
    <dgm:cxn modelId="{73124790-6C6C-4EC4-B9B4-3178EDFF6188}" type="presParOf" srcId="{786BB20E-022E-402B-98BE-BF89D0CA05B1}" destId="{4E1A36CA-17E5-4562-82FF-1A8A47F7C55E}" srcOrd="0" destOrd="0" presId="urn:microsoft.com/office/officeart/2005/8/layout/vList3#1"/>
    <dgm:cxn modelId="{97E3BEDA-8228-45B6-AECB-DABB27D0DFB7}" type="presParOf" srcId="{4E1A36CA-17E5-4562-82FF-1A8A47F7C55E}" destId="{9247D052-428D-409A-81A2-8919F14E9A89}" srcOrd="0" destOrd="0" presId="urn:microsoft.com/office/officeart/2005/8/layout/vList3#1"/>
    <dgm:cxn modelId="{ACBEB4A4-6BD1-43FE-9E70-4FADC642210B}" type="presParOf" srcId="{4E1A36CA-17E5-4562-82FF-1A8A47F7C55E}" destId="{E5CDCCDB-4A8C-4AF3-A331-695D41C0E081}" srcOrd="1" destOrd="0" presId="urn:microsoft.com/office/officeart/2005/8/layout/vList3#1"/>
    <dgm:cxn modelId="{9F409B26-34FF-4438-960D-6F92A058D7AE}" type="presParOf" srcId="{786BB20E-022E-402B-98BE-BF89D0CA05B1}" destId="{F084B081-2F44-495D-BFB5-F3B707FA41EF}" srcOrd="1" destOrd="0" presId="urn:microsoft.com/office/officeart/2005/8/layout/vList3#1"/>
    <dgm:cxn modelId="{5FD6124E-85CC-49D7-A672-CDB8D6AE556C}" type="presParOf" srcId="{786BB20E-022E-402B-98BE-BF89D0CA05B1}" destId="{34FF73E9-81A4-4F27-9C5A-52ACF8BFCF5F}" srcOrd="2" destOrd="0" presId="urn:microsoft.com/office/officeart/2005/8/layout/vList3#1"/>
    <dgm:cxn modelId="{A34619EA-31AA-4C44-98C2-803139761FA5}" type="presParOf" srcId="{34FF73E9-81A4-4F27-9C5A-52ACF8BFCF5F}" destId="{1CDA9DA0-5630-41CA-951A-FCF1178D62D8}" srcOrd="0" destOrd="0" presId="urn:microsoft.com/office/officeart/2005/8/layout/vList3#1"/>
    <dgm:cxn modelId="{8A89B500-0CA9-4989-9891-05CE63DDBF45}" type="presParOf" srcId="{34FF73E9-81A4-4F27-9C5A-52ACF8BFCF5F}" destId="{39723812-DCE6-4EF5-8E9F-4D8215F75C54}" srcOrd="1" destOrd="0" presId="urn:microsoft.com/office/officeart/2005/8/layout/vList3#1"/>
    <dgm:cxn modelId="{21607F25-5BE0-4CE1-B3AA-B564CF39A04B}" type="presParOf" srcId="{786BB20E-022E-402B-98BE-BF89D0CA05B1}" destId="{8A969DCF-F3C7-49E5-AF2F-8CA1980C7C46}" srcOrd="3" destOrd="0" presId="urn:microsoft.com/office/officeart/2005/8/layout/vList3#1"/>
    <dgm:cxn modelId="{49933CE9-F7CC-4606-A548-24334830E2BF}" type="presParOf" srcId="{786BB20E-022E-402B-98BE-BF89D0CA05B1}" destId="{FF200C23-A565-4A15-87C1-7A7A2C2CE034}" srcOrd="4" destOrd="0" presId="urn:microsoft.com/office/officeart/2005/8/layout/vList3#1"/>
    <dgm:cxn modelId="{E148CC19-DB52-4355-82A5-0C028943A813}" type="presParOf" srcId="{FF200C23-A565-4A15-87C1-7A7A2C2CE034}" destId="{172080E2-3EBE-41C6-9262-126A9C1435C0}" srcOrd="0" destOrd="0" presId="urn:microsoft.com/office/officeart/2005/8/layout/vList3#1"/>
    <dgm:cxn modelId="{4B79D81B-9C32-4DD8-8FA6-0E89F6C50122}" type="presParOf" srcId="{FF200C23-A565-4A15-87C1-7A7A2C2CE034}" destId="{7E64B3FD-68FA-4017-865F-87FB7229F7C2}" srcOrd="1" destOrd="0" presId="urn:microsoft.com/office/officeart/2005/8/layout/vList3#1"/>
    <dgm:cxn modelId="{48F7B9EB-22EA-42F8-91AD-E474467202D5}" type="presParOf" srcId="{786BB20E-022E-402B-98BE-BF89D0CA05B1}" destId="{74A6C808-30CD-4D21-8343-84AE36D8ED47}" srcOrd="5" destOrd="0" presId="urn:microsoft.com/office/officeart/2005/8/layout/vList3#1"/>
    <dgm:cxn modelId="{AE104ABA-D7B1-4868-B90A-10393569B89F}" type="presParOf" srcId="{786BB20E-022E-402B-98BE-BF89D0CA05B1}" destId="{2D8B8E53-BD66-4F6B-8ECB-CF747298FDB7}" srcOrd="6" destOrd="0" presId="urn:microsoft.com/office/officeart/2005/8/layout/vList3#1"/>
    <dgm:cxn modelId="{4A365D20-4D52-45D0-B807-10F2FD49E889}" type="presParOf" srcId="{2D8B8E53-BD66-4F6B-8ECB-CF747298FDB7}" destId="{4BCCB54A-5D80-4AB3-B0AA-B9269B04D04C}" srcOrd="0" destOrd="0" presId="urn:microsoft.com/office/officeart/2005/8/layout/vList3#1"/>
    <dgm:cxn modelId="{A95AA198-DEBC-470C-9462-2A2073E8547B}" type="presParOf" srcId="{2D8B8E53-BD66-4F6B-8ECB-CF747298FDB7}" destId="{E7F939F4-6358-455C-99AD-1CDB8DD8A243}" srcOrd="1" destOrd="0" presId="urn:microsoft.com/office/officeart/2005/8/layout/vList3#1"/>
    <dgm:cxn modelId="{41917A55-9B1B-4063-AF12-69535BEA1E28}" type="presParOf" srcId="{786BB20E-022E-402B-98BE-BF89D0CA05B1}" destId="{F76F80C9-0826-4B90-9714-A2258971FEC2}" srcOrd="7" destOrd="0" presId="urn:microsoft.com/office/officeart/2005/8/layout/vList3#1"/>
    <dgm:cxn modelId="{4D0DE478-3A31-4AD3-A347-C44A0AA9DF40}" type="presParOf" srcId="{786BB20E-022E-402B-98BE-BF89D0CA05B1}" destId="{66A3114B-2E24-4B9B-8194-86BF74A8D8DD}" srcOrd="8" destOrd="0" presId="urn:microsoft.com/office/officeart/2005/8/layout/vList3#1"/>
    <dgm:cxn modelId="{22649749-D849-4F93-BD81-AB7E58CE30CA}" type="presParOf" srcId="{66A3114B-2E24-4B9B-8194-86BF74A8D8DD}" destId="{FA01FEC0-F7E5-4B72-AF81-61797DC1CF64}" srcOrd="0" destOrd="0" presId="urn:microsoft.com/office/officeart/2005/8/layout/vList3#1"/>
    <dgm:cxn modelId="{B9B7B54A-018E-4B92-9C05-3F5413101E88}" type="presParOf" srcId="{66A3114B-2E24-4B9B-8194-86BF74A8D8DD}" destId="{40B17247-0B43-4937-A3C9-90A80D33416F}" srcOrd="1" destOrd="0" presId="urn:microsoft.com/office/officeart/2005/8/layout/vList3#1"/>
    <dgm:cxn modelId="{8440A210-80BE-4063-8F8F-31F5DF1831A4}" type="presParOf" srcId="{786BB20E-022E-402B-98BE-BF89D0CA05B1}" destId="{B605FD01-00FC-41C4-8614-3CF8AB58C9D7}" srcOrd="9" destOrd="0" presId="urn:microsoft.com/office/officeart/2005/8/layout/vList3#1"/>
    <dgm:cxn modelId="{51BB8FFF-26AD-4F86-9AD6-E12513951982}" type="presParOf" srcId="{786BB20E-022E-402B-98BE-BF89D0CA05B1}" destId="{172020FD-4B4E-450F-B087-F05E6F46C86C}" srcOrd="10" destOrd="0" presId="urn:microsoft.com/office/officeart/2005/8/layout/vList3#1"/>
    <dgm:cxn modelId="{126910F2-67BB-4C5E-92FC-DE9C40A21BE2}" type="presParOf" srcId="{172020FD-4B4E-450F-B087-F05E6F46C86C}" destId="{515E950D-CC86-4B2E-BF66-657FEC20AB08}" srcOrd="0" destOrd="0" presId="urn:microsoft.com/office/officeart/2005/8/layout/vList3#1"/>
    <dgm:cxn modelId="{0A1738C7-60D3-424D-AC16-A887613DAAF1}" type="presParOf" srcId="{172020FD-4B4E-450F-B087-F05E6F46C86C}" destId="{C3537B23-71B7-4851-AA00-349D9B5029C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0425D9-D578-4B6E-B565-086BDA8D911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48E7B304-821C-4AFB-8BB2-359DB287C0EC}">
      <dgm:prSet phldrT="[Texto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1D3DB8A7-55AB-4D96-A749-259CB9FF0322}" type="parTrans" cxnId="{E697F948-12BE-4DB7-944F-F829908F9EE5}">
      <dgm:prSet/>
      <dgm:spPr/>
      <dgm:t>
        <a:bodyPr/>
        <a:lstStyle/>
        <a:p>
          <a:endParaRPr lang="es-VE"/>
        </a:p>
      </dgm:t>
    </dgm:pt>
    <dgm:pt modelId="{D62CADC9-0580-4C0B-9B6D-2E09017EC717}" type="sibTrans" cxnId="{E697F948-12BE-4DB7-944F-F829908F9EE5}">
      <dgm:prSet/>
      <dgm:spPr/>
      <dgm:t>
        <a:bodyPr/>
        <a:lstStyle/>
        <a:p>
          <a:endParaRPr lang="es-VE"/>
        </a:p>
      </dgm:t>
    </dgm:pt>
    <dgm:pt modelId="{8417A68D-4562-4E86-A67B-36CB46644B0A}">
      <dgm:prSet phldrT="[Texto]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3E1DF922-825A-48CE-A310-FCCFD62B7A4E}" type="parTrans" cxnId="{175B24C8-FCB5-40C5-ADEE-F9B8C1CA9CF5}">
      <dgm:prSet/>
      <dgm:spPr/>
      <dgm:t>
        <a:bodyPr/>
        <a:lstStyle/>
        <a:p>
          <a:endParaRPr lang="es-VE"/>
        </a:p>
      </dgm:t>
    </dgm:pt>
    <dgm:pt modelId="{65523A63-42FC-4484-839C-ED271F6F999A}" type="sibTrans" cxnId="{175B24C8-FCB5-40C5-ADEE-F9B8C1CA9CF5}">
      <dgm:prSet/>
      <dgm:spPr/>
      <dgm:t>
        <a:bodyPr/>
        <a:lstStyle/>
        <a:p>
          <a:endParaRPr lang="es-VE"/>
        </a:p>
      </dgm:t>
    </dgm:pt>
    <dgm:pt modelId="{FC2A8E1F-EF8F-4DBC-A05C-75A16CCF3FA0}">
      <dgm:prSet phldrT="[Texto]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5ABFCAE7-4B2E-4EB8-9598-3FDE0C5DA855}" type="parTrans" cxnId="{4E38D6A5-FC20-4642-BA31-BB1101B20AE3}">
      <dgm:prSet/>
      <dgm:spPr/>
      <dgm:t>
        <a:bodyPr/>
        <a:lstStyle/>
        <a:p>
          <a:endParaRPr lang="es-VE"/>
        </a:p>
      </dgm:t>
    </dgm:pt>
    <dgm:pt modelId="{AC8FD8C9-E134-4315-8CAF-0D0A32B0479C}" type="sibTrans" cxnId="{4E38D6A5-FC20-4642-BA31-BB1101B20AE3}">
      <dgm:prSet/>
      <dgm:spPr/>
      <dgm:t>
        <a:bodyPr/>
        <a:lstStyle/>
        <a:p>
          <a:endParaRPr lang="es-VE"/>
        </a:p>
      </dgm:t>
    </dgm:pt>
    <dgm:pt modelId="{00F5EE5B-BF2F-4A15-9029-D4F635A34A78}">
      <dgm:prSet phldrT="[Texto]"/>
      <dgm:spPr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VE" dirty="0"/>
        </a:p>
      </dgm:t>
      <dgm:extLst>
        <a:ext uri="{E40237B7-FDA0-4F09-8148-C483321AD2D9}">
          <dgm14:cNvPr xmlns=""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172F0BC2-17A8-4D5B-9B76-D12243B870DA}" type="parTrans" cxnId="{EC166ED6-5899-4C0F-9F8C-8D3528ABF8E8}">
      <dgm:prSet/>
      <dgm:spPr/>
      <dgm:t>
        <a:bodyPr/>
        <a:lstStyle/>
        <a:p>
          <a:endParaRPr lang="es-VE"/>
        </a:p>
      </dgm:t>
    </dgm:pt>
    <dgm:pt modelId="{83DCF5D8-FCBE-4462-8499-3FFB99835925}" type="sibTrans" cxnId="{EC166ED6-5899-4C0F-9F8C-8D3528ABF8E8}">
      <dgm:prSet/>
      <dgm:spPr/>
      <dgm:t>
        <a:bodyPr/>
        <a:lstStyle/>
        <a:p>
          <a:endParaRPr lang="es-VE"/>
        </a:p>
      </dgm:t>
    </dgm:pt>
    <dgm:pt modelId="{88BD3C5F-4809-40DF-B92A-1C6A6D5607E2}" type="pres">
      <dgm:prSet presAssocID="{070425D9-D578-4B6E-B565-086BDA8D91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E2B6C25C-D27A-4889-A099-2F1483DB642B}" type="pres">
      <dgm:prSet presAssocID="{48E7B304-821C-4AFB-8BB2-359DB287C0EC}" presName="centerShape" presStyleLbl="node0" presStyleIdx="0" presStyleCnt="1" custScaleX="175090" custScaleY="117348"/>
      <dgm:spPr/>
      <dgm:t>
        <a:bodyPr/>
        <a:lstStyle/>
        <a:p>
          <a:endParaRPr lang="es-VE"/>
        </a:p>
      </dgm:t>
    </dgm:pt>
    <dgm:pt modelId="{EEBD5BDD-2FB3-4927-A756-6B11CA1FE2C2}" type="pres">
      <dgm:prSet presAssocID="{8417A68D-4562-4E86-A67B-36CB46644B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8FD3083-F5C9-4779-9F8E-DAAF55134242}" type="pres">
      <dgm:prSet presAssocID="{8417A68D-4562-4E86-A67B-36CB46644B0A}" presName="dummy" presStyleCnt="0"/>
      <dgm:spPr/>
    </dgm:pt>
    <dgm:pt modelId="{CEA4569A-2689-4E1C-8F2C-65799B683CF5}" type="pres">
      <dgm:prSet presAssocID="{65523A63-42FC-4484-839C-ED271F6F999A}" presName="sibTrans" presStyleLbl="sibTrans2D1" presStyleIdx="0" presStyleCnt="3"/>
      <dgm:spPr/>
      <dgm:t>
        <a:bodyPr/>
        <a:lstStyle/>
        <a:p>
          <a:endParaRPr lang="es-VE"/>
        </a:p>
      </dgm:t>
    </dgm:pt>
    <dgm:pt modelId="{949B8276-2E24-4F7D-A260-7851F58579D4}" type="pres">
      <dgm:prSet presAssocID="{FC2A8E1F-EF8F-4DBC-A05C-75A16CCF3F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DE9BA7E-F353-4EAF-BD04-AC89A473B831}" type="pres">
      <dgm:prSet presAssocID="{FC2A8E1F-EF8F-4DBC-A05C-75A16CCF3FA0}" presName="dummy" presStyleCnt="0"/>
      <dgm:spPr/>
    </dgm:pt>
    <dgm:pt modelId="{55533547-C64C-4DCD-AC02-D8DCF1DCE204}" type="pres">
      <dgm:prSet presAssocID="{AC8FD8C9-E134-4315-8CAF-0D0A32B0479C}" presName="sibTrans" presStyleLbl="sibTrans2D1" presStyleIdx="1" presStyleCnt="3"/>
      <dgm:spPr/>
      <dgm:t>
        <a:bodyPr/>
        <a:lstStyle/>
        <a:p>
          <a:endParaRPr lang="es-VE"/>
        </a:p>
      </dgm:t>
    </dgm:pt>
    <dgm:pt modelId="{CA07D86E-23B2-4A51-8891-21932E264907}" type="pres">
      <dgm:prSet presAssocID="{00F5EE5B-BF2F-4A15-9029-D4F635A34A7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D6E685B-2D23-449E-80CC-9B5FE8B89FD7}" type="pres">
      <dgm:prSet presAssocID="{00F5EE5B-BF2F-4A15-9029-D4F635A34A78}" presName="dummy" presStyleCnt="0"/>
      <dgm:spPr/>
    </dgm:pt>
    <dgm:pt modelId="{8C563104-355A-44CB-99EE-B7B67BA3A74B}" type="pres">
      <dgm:prSet presAssocID="{83DCF5D8-FCBE-4462-8499-3FFB99835925}" presName="sibTrans" presStyleLbl="sibTrans2D1" presStyleIdx="2" presStyleCnt="3"/>
      <dgm:spPr/>
      <dgm:t>
        <a:bodyPr/>
        <a:lstStyle/>
        <a:p>
          <a:endParaRPr lang="es-VE"/>
        </a:p>
      </dgm:t>
    </dgm:pt>
  </dgm:ptLst>
  <dgm:cxnLst>
    <dgm:cxn modelId="{175B24C8-FCB5-40C5-ADEE-F9B8C1CA9CF5}" srcId="{48E7B304-821C-4AFB-8BB2-359DB287C0EC}" destId="{8417A68D-4562-4E86-A67B-36CB46644B0A}" srcOrd="0" destOrd="0" parTransId="{3E1DF922-825A-48CE-A310-FCCFD62B7A4E}" sibTransId="{65523A63-42FC-4484-839C-ED271F6F999A}"/>
    <dgm:cxn modelId="{3AAD66D0-6890-4D3C-9305-5FA0A2E67132}" type="presOf" srcId="{AC8FD8C9-E134-4315-8CAF-0D0A32B0479C}" destId="{55533547-C64C-4DCD-AC02-D8DCF1DCE204}" srcOrd="0" destOrd="0" presId="urn:microsoft.com/office/officeart/2005/8/layout/radial6"/>
    <dgm:cxn modelId="{BA992E5E-665D-4F8B-9D6E-D4C892C5878F}" type="presOf" srcId="{48E7B304-821C-4AFB-8BB2-359DB287C0EC}" destId="{E2B6C25C-D27A-4889-A099-2F1483DB642B}" srcOrd="0" destOrd="0" presId="urn:microsoft.com/office/officeart/2005/8/layout/radial6"/>
    <dgm:cxn modelId="{C94F4BDE-B831-474A-921F-338551495D44}" type="presOf" srcId="{8417A68D-4562-4E86-A67B-36CB46644B0A}" destId="{EEBD5BDD-2FB3-4927-A756-6B11CA1FE2C2}" srcOrd="0" destOrd="0" presId="urn:microsoft.com/office/officeart/2005/8/layout/radial6"/>
    <dgm:cxn modelId="{EC166ED6-5899-4C0F-9F8C-8D3528ABF8E8}" srcId="{48E7B304-821C-4AFB-8BB2-359DB287C0EC}" destId="{00F5EE5B-BF2F-4A15-9029-D4F635A34A78}" srcOrd="2" destOrd="0" parTransId="{172F0BC2-17A8-4D5B-9B76-D12243B870DA}" sibTransId="{83DCF5D8-FCBE-4462-8499-3FFB99835925}"/>
    <dgm:cxn modelId="{64DE6782-B615-4C6F-BDA8-9DE726BEBB36}" type="presOf" srcId="{FC2A8E1F-EF8F-4DBC-A05C-75A16CCF3FA0}" destId="{949B8276-2E24-4F7D-A260-7851F58579D4}" srcOrd="0" destOrd="0" presId="urn:microsoft.com/office/officeart/2005/8/layout/radial6"/>
    <dgm:cxn modelId="{4E38D6A5-FC20-4642-BA31-BB1101B20AE3}" srcId="{48E7B304-821C-4AFB-8BB2-359DB287C0EC}" destId="{FC2A8E1F-EF8F-4DBC-A05C-75A16CCF3FA0}" srcOrd="1" destOrd="0" parTransId="{5ABFCAE7-4B2E-4EB8-9598-3FDE0C5DA855}" sibTransId="{AC8FD8C9-E134-4315-8CAF-0D0A32B0479C}"/>
    <dgm:cxn modelId="{4B95BAB7-E2B0-4026-830F-34DA0BB0B082}" type="presOf" srcId="{65523A63-42FC-4484-839C-ED271F6F999A}" destId="{CEA4569A-2689-4E1C-8F2C-65799B683CF5}" srcOrd="0" destOrd="0" presId="urn:microsoft.com/office/officeart/2005/8/layout/radial6"/>
    <dgm:cxn modelId="{31527906-8DB2-44F6-AE6A-7AFF757F7682}" type="presOf" srcId="{00F5EE5B-BF2F-4A15-9029-D4F635A34A78}" destId="{CA07D86E-23B2-4A51-8891-21932E264907}" srcOrd="0" destOrd="0" presId="urn:microsoft.com/office/officeart/2005/8/layout/radial6"/>
    <dgm:cxn modelId="{E697F948-12BE-4DB7-944F-F829908F9EE5}" srcId="{070425D9-D578-4B6E-B565-086BDA8D9117}" destId="{48E7B304-821C-4AFB-8BB2-359DB287C0EC}" srcOrd="0" destOrd="0" parTransId="{1D3DB8A7-55AB-4D96-A749-259CB9FF0322}" sibTransId="{D62CADC9-0580-4C0B-9B6D-2E09017EC717}"/>
    <dgm:cxn modelId="{9986D10E-1FFB-442A-A48A-5265E27BA58D}" type="presOf" srcId="{83DCF5D8-FCBE-4462-8499-3FFB99835925}" destId="{8C563104-355A-44CB-99EE-B7B67BA3A74B}" srcOrd="0" destOrd="0" presId="urn:microsoft.com/office/officeart/2005/8/layout/radial6"/>
    <dgm:cxn modelId="{D7D744AE-AB6F-4679-81E3-6830475947D0}" type="presOf" srcId="{070425D9-D578-4B6E-B565-086BDA8D9117}" destId="{88BD3C5F-4809-40DF-B92A-1C6A6D5607E2}" srcOrd="0" destOrd="0" presId="urn:microsoft.com/office/officeart/2005/8/layout/radial6"/>
    <dgm:cxn modelId="{8FD5C7A1-AA51-4B6B-944A-6F2B9E0DEFE7}" type="presParOf" srcId="{88BD3C5F-4809-40DF-B92A-1C6A6D5607E2}" destId="{E2B6C25C-D27A-4889-A099-2F1483DB642B}" srcOrd="0" destOrd="0" presId="urn:microsoft.com/office/officeart/2005/8/layout/radial6"/>
    <dgm:cxn modelId="{2C3BE49C-BD15-4554-9366-FAE244F9F18F}" type="presParOf" srcId="{88BD3C5F-4809-40DF-B92A-1C6A6D5607E2}" destId="{EEBD5BDD-2FB3-4927-A756-6B11CA1FE2C2}" srcOrd="1" destOrd="0" presId="urn:microsoft.com/office/officeart/2005/8/layout/radial6"/>
    <dgm:cxn modelId="{43A0E617-FFDD-4283-9035-ABFEFCA6470F}" type="presParOf" srcId="{88BD3C5F-4809-40DF-B92A-1C6A6D5607E2}" destId="{88FD3083-F5C9-4779-9F8E-DAAF55134242}" srcOrd="2" destOrd="0" presId="urn:microsoft.com/office/officeart/2005/8/layout/radial6"/>
    <dgm:cxn modelId="{ACA0A75E-3E76-4FCD-A2EE-E7982094EF2F}" type="presParOf" srcId="{88BD3C5F-4809-40DF-B92A-1C6A6D5607E2}" destId="{CEA4569A-2689-4E1C-8F2C-65799B683CF5}" srcOrd="3" destOrd="0" presId="urn:microsoft.com/office/officeart/2005/8/layout/radial6"/>
    <dgm:cxn modelId="{434E5F85-EAB9-46DB-BFD6-6A5800649336}" type="presParOf" srcId="{88BD3C5F-4809-40DF-B92A-1C6A6D5607E2}" destId="{949B8276-2E24-4F7D-A260-7851F58579D4}" srcOrd="4" destOrd="0" presId="urn:microsoft.com/office/officeart/2005/8/layout/radial6"/>
    <dgm:cxn modelId="{07785C8A-195D-4827-B6F1-CC9386A0EDB1}" type="presParOf" srcId="{88BD3C5F-4809-40DF-B92A-1C6A6D5607E2}" destId="{1DE9BA7E-F353-4EAF-BD04-AC89A473B831}" srcOrd="5" destOrd="0" presId="urn:microsoft.com/office/officeart/2005/8/layout/radial6"/>
    <dgm:cxn modelId="{D7F938C5-BC83-46B3-813F-D7C92516B7D2}" type="presParOf" srcId="{88BD3C5F-4809-40DF-B92A-1C6A6D5607E2}" destId="{55533547-C64C-4DCD-AC02-D8DCF1DCE204}" srcOrd="6" destOrd="0" presId="urn:microsoft.com/office/officeart/2005/8/layout/radial6"/>
    <dgm:cxn modelId="{1C3E301E-A9A6-4B21-A841-3FE24D360AD1}" type="presParOf" srcId="{88BD3C5F-4809-40DF-B92A-1C6A6D5607E2}" destId="{CA07D86E-23B2-4A51-8891-21932E264907}" srcOrd="7" destOrd="0" presId="urn:microsoft.com/office/officeart/2005/8/layout/radial6"/>
    <dgm:cxn modelId="{E180D40D-6ABD-48D5-8861-A6F30651318C}" type="presParOf" srcId="{88BD3C5F-4809-40DF-B92A-1C6A6D5607E2}" destId="{AD6E685B-2D23-449E-80CC-9B5FE8B89FD7}" srcOrd="8" destOrd="0" presId="urn:microsoft.com/office/officeart/2005/8/layout/radial6"/>
    <dgm:cxn modelId="{1373FDF0-4BAB-4DA4-ADD0-72607ACC7584}" type="presParOf" srcId="{88BD3C5F-4809-40DF-B92A-1C6A6D5607E2}" destId="{8C563104-355A-44CB-99EE-B7B67BA3A74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09D54-CF24-4159-A8FC-AAA13251B941}">
      <dsp:nvSpPr>
        <dsp:cNvPr id="0" name=""/>
        <dsp:cNvSpPr/>
      </dsp:nvSpPr>
      <dsp:spPr>
        <a:xfrm>
          <a:off x="0" y="295"/>
          <a:ext cx="8892480" cy="503465"/>
        </a:xfrm>
        <a:prstGeom prst="round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b="1" kern="1200" dirty="0" smtClean="0"/>
            <a:t>R.1. Promover una “Gestión en Clave de Pastoral” </a:t>
          </a:r>
          <a:endParaRPr lang="es-VE" sz="2600" b="1" kern="1200" dirty="0"/>
        </a:p>
      </dsp:txBody>
      <dsp:txXfrm>
        <a:off x="0" y="295"/>
        <a:ext cx="8892480" cy="5034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09D54-CF24-4159-A8FC-AAA13251B941}">
      <dsp:nvSpPr>
        <dsp:cNvPr id="0" name=""/>
        <dsp:cNvSpPr/>
      </dsp:nvSpPr>
      <dsp:spPr>
        <a:xfrm>
          <a:off x="0" y="117629"/>
          <a:ext cx="8892480" cy="575639"/>
        </a:xfrm>
        <a:prstGeom prst="round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b="1" kern="1200" dirty="0" smtClean="0"/>
            <a:t>R.2. Incorporar la pastoral como dimensión de la cultura y gestión</a:t>
          </a:r>
          <a:endParaRPr lang="es-VE" sz="2400" b="1" kern="1200" dirty="0"/>
        </a:p>
      </dsp:txBody>
      <dsp:txXfrm>
        <a:off x="0" y="117629"/>
        <a:ext cx="8892480" cy="5756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09D54-CF24-4159-A8FC-AAA13251B941}">
      <dsp:nvSpPr>
        <dsp:cNvPr id="0" name=""/>
        <dsp:cNvSpPr/>
      </dsp:nvSpPr>
      <dsp:spPr>
        <a:xfrm>
          <a:off x="0" y="76"/>
          <a:ext cx="8892480" cy="431894"/>
        </a:xfrm>
        <a:prstGeom prst="round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b="1" kern="1200" dirty="0" smtClean="0"/>
            <a:t>R.3. Formación del Personal en Identidad y Misión</a:t>
          </a:r>
          <a:endParaRPr lang="es-VE" sz="2600" b="1" kern="1200" dirty="0"/>
        </a:p>
      </dsp:txBody>
      <dsp:txXfrm>
        <a:off x="0" y="76"/>
        <a:ext cx="8892480" cy="4318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09D54-CF24-4159-A8FC-AAA13251B941}">
      <dsp:nvSpPr>
        <dsp:cNvPr id="0" name=""/>
        <dsp:cNvSpPr/>
      </dsp:nvSpPr>
      <dsp:spPr>
        <a:xfrm>
          <a:off x="0" y="0"/>
          <a:ext cx="8892480" cy="680074"/>
        </a:xfrm>
        <a:prstGeom prst="round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b="1" kern="1200" dirty="0" smtClean="0"/>
            <a:t>R.4. Comprender la lógica del mundo de los sujetos de la acción pastoral</a:t>
          </a:r>
          <a:endParaRPr lang="es-VE" sz="2600" b="1" kern="1200" dirty="0"/>
        </a:p>
      </dsp:txBody>
      <dsp:txXfrm>
        <a:off x="0" y="0"/>
        <a:ext cx="8892480" cy="6800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09D54-CF24-4159-A8FC-AAA13251B941}">
      <dsp:nvSpPr>
        <dsp:cNvPr id="0" name=""/>
        <dsp:cNvSpPr/>
      </dsp:nvSpPr>
      <dsp:spPr>
        <a:xfrm>
          <a:off x="0" y="203"/>
          <a:ext cx="8892480" cy="503648"/>
        </a:xfrm>
        <a:prstGeom prst="round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1" kern="1200" dirty="0" smtClean="0"/>
            <a:t>R.5. Construir una pastoral dialogante y contextualizada</a:t>
          </a:r>
          <a:endParaRPr lang="es-VE" sz="2800" b="1" kern="1200" dirty="0"/>
        </a:p>
      </dsp:txBody>
      <dsp:txXfrm>
        <a:off x="0" y="203"/>
        <a:ext cx="8892480" cy="5036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09D54-CF24-4159-A8FC-AAA13251B941}">
      <dsp:nvSpPr>
        <dsp:cNvPr id="0" name=""/>
        <dsp:cNvSpPr/>
      </dsp:nvSpPr>
      <dsp:spPr>
        <a:xfrm>
          <a:off x="0" y="90"/>
          <a:ext cx="8892479" cy="575882"/>
        </a:xfrm>
        <a:prstGeom prst="round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800" b="1" kern="1200" dirty="0" smtClean="0"/>
            <a:t>R.6. Revisar la pastoral hacia los alumnos</a:t>
          </a:r>
          <a:endParaRPr lang="es-VE" sz="2800" b="1" kern="1200" dirty="0"/>
        </a:p>
      </dsp:txBody>
      <dsp:txXfrm>
        <a:off x="0" y="90"/>
        <a:ext cx="8892479" cy="57588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309D54-CF24-4159-A8FC-AAA13251B941}">
      <dsp:nvSpPr>
        <dsp:cNvPr id="0" name=""/>
        <dsp:cNvSpPr/>
      </dsp:nvSpPr>
      <dsp:spPr>
        <a:xfrm>
          <a:off x="0" y="295"/>
          <a:ext cx="8892479" cy="503465"/>
        </a:xfrm>
        <a:prstGeom prst="round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600" b="1" kern="1200" dirty="0" smtClean="0"/>
            <a:t>R.7. Trabajar el discernimiento vocacional</a:t>
          </a:r>
          <a:endParaRPr lang="es-VE" sz="2600" b="1" kern="1200" dirty="0"/>
        </a:p>
      </dsp:txBody>
      <dsp:txXfrm>
        <a:off x="0" y="295"/>
        <a:ext cx="8892479" cy="50346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DCCDB-4A8C-4AF3-A331-695D41C0E081}">
      <dsp:nvSpPr>
        <dsp:cNvPr id="0" name=""/>
        <dsp:cNvSpPr/>
      </dsp:nvSpPr>
      <dsp:spPr>
        <a:xfrm rot="10800000">
          <a:off x="787139" y="257382"/>
          <a:ext cx="6112845" cy="818923"/>
        </a:xfrm>
        <a:prstGeom prst="homePlate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2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Registro de Experiencias Pastorales</a:t>
          </a:r>
          <a:endParaRPr lang="es-VE" sz="2400" b="1" kern="1200" dirty="0"/>
        </a:p>
      </dsp:txBody>
      <dsp:txXfrm rot="10800000">
        <a:off x="787139" y="257382"/>
        <a:ext cx="6112845" cy="818923"/>
      </dsp:txXfrm>
    </dsp:sp>
    <dsp:sp modelId="{9247D052-428D-409A-81A2-8919F14E9A89}">
      <dsp:nvSpPr>
        <dsp:cNvPr id="0" name=""/>
        <dsp:cNvSpPr/>
      </dsp:nvSpPr>
      <dsp:spPr>
        <a:xfrm>
          <a:off x="568897" y="289926"/>
          <a:ext cx="968223" cy="9098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23812-DCE6-4EF5-8E9F-4D8215F75C54}">
      <dsp:nvSpPr>
        <dsp:cNvPr id="0" name=""/>
        <dsp:cNvSpPr/>
      </dsp:nvSpPr>
      <dsp:spPr>
        <a:xfrm rot="10800000">
          <a:off x="787165" y="1306196"/>
          <a:ext cx="6101017" cy="702606"/>
        </a:xfrm>
        <a:prstGeom prst="homePlate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2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Programa de Formación Pastoral</a:t>
          </a:r>
          <a:endParaRPr lang="es-VE" sz="2400" b="1" kern="1200" dirty="0"/>
        </a:p>
      </dsp:txBody>
      <dsp:txXfrm rot="10800000">
        <a:off x="787165" y="1306196"/>
        <a:ext cx="6101017" cy="702606"/>
      </dsp:txXfrm>
    </dsp:sp>
    <dsp:sp modelId="{1CDA9DA0-5630-41CA-951A-FCF1178D62D8}">
      <dsp:nvSpPr>
        <dsp:cNvPr id="0" name=""/>
        <dsp:cNvSpPr/>
      </dsp:nvSpPr>
      <dsp:spPr>
        <a:xfrm>
          <a:off x="722190" y="1235076"/>
          <a:ext cx="812383" cy="8123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4B3FD-68FA-4017-865F-87FB7229F7C2}">
      <dsp:nvSpPr>
        <dsp:cNvPr id="0" name=""/>
        <dsp:cNvSpPr/>
      </dsp:nvSpPr>
      <dsp:spPr>
        <a:xfrm rot="10800000">
          <a:off x="787165" y="2230837"/>
          <a:ext cx="6115764" cy="788710"/>
        </a:xfrm>
        <a:prstGeom prst="homePlate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2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Comunidad Virtual de Educadores Católicos (Red CVEC</a:t>
          </a:r>
          <a:r>
            <a:rPr lang="es-ES" sz="2400" kern="1200" dirty="0" smtClean="0"/>
            <a:t>)</a:t>
          </a:r>
          <a:endParaRPr lang="es-VE" sz="2400" kern="1200" dirty="0"/>
        </a:p>
      </dsp:txBody>
      <dsp:txXfrm rot="10800000">
        <a:off x="787165" y="2230837"/>
        <a:ext cx="6115764" cy="788710"/>
      </dsp:txXfrm>
    </dsp:sp>
    <dsp:sp modelId="{172080E2-3EBE-41C6-9262-126A9C1435C0}">
      <dsp:nvSpPr>
        <dsp:cNvPr id="0" name=""/>
        <dsp:cNvSpPr/>
      </dsp:nvSpPr>
      <dsp:spPr>
        <a:xfrm>
          <a:off x="722190" y="2230837"/>
          <a:ext cx="812383" cy="81238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939F4-6358-455C-99AD-1CDB8DD8A243}">
      <dsp:nvSpPr>
        <dsp:cNvPr id="0" name=""/>
        <dsp:cNvSpPr/>
      </dsp:nvSpPr>
      <dsp:spPr>
        <a:xfrm rot="10800000">
          <a:off x="787165" y="3222820"/>
          <a:ext cx="6138601" cy="711599"/>
        </a:xfrm>
        <a:prstGeom prst="homePlate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2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Programa de Formación en Liderazgo Ignaciano “Brújula Juvenil”</a:t>
          </a:r>
          <a:endParaRPr lang="es-VE" sz="2400" b="1" kern="1200" dirty="0"/>
        </a:p>
      </dsp:txBody>
      <dsp:txXfrm rot="10800000">
        <a:off x="787165" y="3222820"/>
        <a:ext cx="6138601" cy="711599"/>
      </dsp:txXfrm>
    </dsp:sp>
    <dsp:sp modelId="{4BCCB54A-5D80-4AB3-B0AA-B9269B04D04C}">
      <dsp:nvSpPr>
        <dsp:cNvPr id="0" name=""/>
        <dsp:cNvSpPr/>
      </dsp:nvSpPr>
      <dsp:spPr>
        <a:xfrm>
          <a:off x="632962" y="3155473"/>
          <a:ext cx="848591" cy="80482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17247-0B43-4937-A3C9-90A80D33416F}">
      <dsp:nvSpPr>
        <dsp:cNvPr id="0" name=""/>
        <dsp:cNvSpPr/>
      </dsp:nvSpPr>
      <dsp:spPr>
        <a:xfrm rot="10800000">
          <a:off x="787139" y="4143675"/>
          <a:ext cx="6177875" cy="713882"/>
        </a:xfrm>
        <a:prstGeom prst="homePlate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2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Gestión en Clave de Pastoral           Decisiones de la Asamblea 2012</a:t>
          </a:r>
          <a:endParaRPr lang="es-VE" sz="2400" b="1" kern="1200" dirty="0"/>
        </a:p>
      </dsp:txBody>
      <dsp:txXfrm rot="10800000">
        <a:off x="787139" y="4143675"/>
        <a:ext cx="6177875" cy="713882"/>
      </dsp:txXfrm>
    </dsp:sp>
    <dsp:sp modelId="{FA01FEC0-F7E5-4B72-AF81-61797DC1CF64}">
      <dsp:nvSpPr>
        <dsp:cNvPr id="0" name=""/>
        <dsp:cNvSpPr/>
      </dsp:nvSpPr>
      <dsp:spPr>
        <a:xfrm>
          <a:off x="651066" y="4072555"/>
          <a:ext cx="812383" cy="81238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37B23-71B7-4851-AA00-349D9B5029CB}">
      <dsp:nvSpPr>
        <dsp:cNvPr id="0" name=""/>
        <dsp:cNvSpPr/>
      </dsp:nvSpPr>
      <dsp:spPr>
        <a:xfrm rot="10800000">
          <a:off x="787139" y="5062068"/>
          <a:ext cx="6177875" cy="713882"/>
        </a:xfrm>
        <a:prstGeom prst="homePlate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239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Diplomado en Gerencia Social Ignaciana</a:t>
          </a:r>
          <a:endParaRPr lang="es-VE" sz="2400" b="1" kern="1200" dirty="0"/>
        </a:p>
      </dsp:txBody>
      <dsp:txXfrm rot="10800000">
        <a:off x="787139" y="5062068"/>
        <a:ext cx="6177875" cy="713882"/>
      </dsp:txXfrm>
    </dsp:sp>
    <dsp:sp modelId="{515E950D-CC86-4B2E-BF66-657FEC20AB08}">
      <dsp:nvSpPr>
        <dsp:cNvPr id="0" name=""/>
        <dsp:cNvSpPr/>
      </dsp:nvSpPr>
      <dsp:spPr>
        <a:xfrm>
          <a:off x="635224" y="4997183"/>
          <a:ext cx="844066" cy="799897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63104-355A-44CB-99EE-B7B67BA3A74B}">
      <dsp:nvSpPr>
        <dsp:cNvPr id="0" name=""/>
        <dsp:cNvSpPr/>
      </dsp:nvSpPr>
      <dsp:spPr>
        <a:xfrm>
          <a:off x="458311" y="240107"/>
          <a:ext cx="1603656" cy="1603656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33547-C64C-4DCD-AC02-D8DCF1DCE204}">
      <dsp:nvSpPr>
        <dsp:cNvPr id="0" name=""/>
        <dsp:cNvSpPr/>
      </dsp:nvSpPr>
      <dsp:spPr>
        <a:xfrm>
          <a:off x="458311" y="240107"/>
          <a:ext cx="1603656" cy="1603656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4569A-2689-4E1C-8F2C-65799B683CF5}">
      <dsp:nvSpPr>
        <dsp:cNvPr id="0" name=""/>
        <dsp:cNvSpPr/>
      </dsp:nvSpPr>
      <dsp:spPr>
        <a:xfrm>
          <a:off x="458311" y="240107"/>
          <a:ext cx="1603656" cy="1603656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6C25C-D27A-4889-A099-2F1483DB642B}">
      <dsp:nvSpPr>
        <dsp:cNvPr id="0" name=""/>
        <dsp:cNvSpPr/>
      </dsp:nvSpPr>
      <dsp:spPr>
        <a:xfrm>
          <a:off x="613739" y="608708"/>
          <a:ext cx="1292800" cy="866454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 </a:t>
          </a:r>
          <a:endParaRPr lang="es-VE" sz="3700" kern="1200" dirty="0"/>
        </a:p>
      </dsp:txBody>
      <dsp:txXfrm>
        <a:off x="613739" y="608708"/>
        <a:ext cx="1292800" cy="866454"/>
      </dsp:txXfrm>
    </dsp:sp>
    <dsp:sp modelId="{EEBD5BDD-2FB3-4927-A756-6B11CA1FE2C2}">
      <dsp:nvSpPr>
        <dsp:cNvPr id="0" name=""/>
        <dsp:cNvSpPr/>
      </dsp:nvSpPr>
      <dsp:spPr>
        <a:xfrm>
          <a:off x="1001712" y="286"/>
          <a:ext cx="516854" cy="516854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 </a:t>
          </a:r>
          <a:endParaRPr lang="es-VE" sz="2200" kern="1200" dirty="0"/>
        </a:p>
      </dsp:txBody>
      <dsp:txXfrm>
        <a:off x="1001712" y="286"/>
        <a:ext cx="516854" cy="516854"/>
      </dsp:txXfrm>
    </dsp:sp>
    <dsp:sp modelId="{949B8276-2E24-4F7D-A260-7851F58579D4}">
      <dsp:nvSpPr>
        <dsp:cNvPr id="0" name=""/>
        <dsp:cNvSpPr/>
      </dsp:nvSpPr>
      <dsp:spPr>
        <a:xfrm>
          <a:off x="1680002" y="1175118"/>
          <a:ext cx="516854" cy="516854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 </a:t>
          </a:r>
          <a:endParaRPr lang="es-VE" sz="2200" kern="1200" dirty="0"/>
        </a:p>
      </dsp:txBody>
      <dsp:txXfrm>
        <a:off x="1680002" y="1175118"/>
        <a:ext cx="516854" cy="516854"/>
      </dsp:txXfrm>
    </dsp:sp>
    <dsp:sp modelId="{CA07D86E-23B2-4A51-8891-21932E264907}">
      <dsp:nvSpPr>
        <dsp:cNvPr id="0" name=""/>
        <dsp:cNvSpPr/>
      </dsp:nvSpPr>
      <dsp:spPr>
        <a:xfrm>
          <a:off x="323423" y="1175118"/>
          <a:ext cx="516854" cy="516854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 </a:t>
          </a:r>
          <a:endParaRPr lang="es-VE" sz="2200" kern="1200" dirty="0"/>
        </a:p>
      </dsp:txBody>
      <dsp:txXfrm>
        <a:off x="323423" y="1175118"/>
        <a:ext cx="516854" cy="516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A287-00C0-4C84-A424-E8DCC55C726B}" type="datetimeFigureOut">
              <a:rPr lang="es-VE" smtClean="0"/>
              <a:pPr/>
              <a:t>25/04/2013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5C38-F384-486A-8CE2-F72E60FBFECA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6431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2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59027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5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31238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6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50080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8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82811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16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85767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18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601459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20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60145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3CC0C-CF5B-45C7-BD52-53D9647B9D1F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F48C1-4F2D-4A6E-BABD-4E32F786C243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8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C7069-78AC-482B-9F92-CA59534F1453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4EBE4-FD5E-44E6-B1C1-46B19EE8EED1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66637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4CC6D-CA0B-4C8F-9AB2-B8DBF0E475E9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93A07-0240-423C-B87D-DDC53513460B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4299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E605-9611-47D5-88BE-E5143841444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6E19-5C87-4CEC-9028-F5D8C063F51D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323996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3C9F-DAA5-427D-985E-4390C015056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5652-B9F0-4162-AB21-F515C7C999AC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48502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9F83-6B9B-46EE-B6BE-4FB6B84B615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EC47-00C7-4BCF-9FC0-03AB270FEBF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54487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8FB4-1AD3-44E8-BC1D-C07201AEC8D5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BF2D-511B-4070-90FF-0C7DD9D4837B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850788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55F0-DEE7-4D23-8726-FA3F8DDDF4F0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474B0-EB7D-4B3F-8A76-617EB9EAB80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722969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A426-2D3D-433B-92E4-7C5B386C82CD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D672-FAF3-4DC7-97AB-B7CAF52E852F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705487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A426-62A9-4FBC-83E2-DC912DA9B99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9E0AE-148D-4878-A1FE-0696FCEFA106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42298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7F94-7D55-4619-A8C7-4A1D939B788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7F76-8805-4A7D-BB67-CA080B6D8EB9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56748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71E0C-BBCC-4EB7-AA05-6E7C3DF785CC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A9712-F857-47F6-9026-D2D3B608E915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585852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3EE5-DAC4-4C63-B873-3F90CDFE98E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6A89-6444-4DEA-BF2D-04592A38F868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691680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0168-E768-42BC-AB1A-BCF04C7BA7A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15B5-1763-4F0A-B1C0-3EFC25DBDAB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392493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BC41-FE42-4CDE-A85B-2FA09D1B409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DA8A-0195-4D84-82CA-490FACD958E2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10144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E605-9611-47D5-88BE-E5143841444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6E19-5C87-4CEC-9028-F5D8C063F51D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173636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3C9F-DAA5-427D-985E-4390C015056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5652-B9F0-4162-AB21-F515C7C999AC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7566882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9F83-6B9B-46EE-B6BE-4FB6B84B615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EC47-00C7-4BCF-9FC0-03AB270FEBF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037243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8FB4-1AD3-44E8-BC1D-C07201AEC8D5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BF2D-511B-4070-90FF-0C7DD9D4837B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525086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55F0-DEE7-4D23-8726-FA3F8DDDF4F0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474B0-EB7D-4B3F-8A76-617EB9EAB80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407041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A426-2D3D-433B-92E4-7C5B386C82CD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D672-FAF3-4DC7-97AB-B7CAF52E852F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21319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A426-62A9-4FBC-83E2-DC912DA9B99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9E0AE-148D-4878-A1FE-0696FCEFA106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424541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8B04-0D57-4BF4-B28B-866BAFB871DF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57B5A-17E9-49D7-A755-DD7B7E0E69CA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61273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7F94-7D55-4619-A8C7-4A1D939B788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7F76-8805-4A7D-BB67-CA080B6D8EB9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533086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3EE5-DAC4-4C63-B873-3F90CDFE98E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6A89-6444-4DEA-BF2D-04592A38F868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171558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0168-E768-42BC-AB1A-BCF04C7BA7A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15B5-1763-4F0A-B1C0-3EFC25DBDAB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879174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BC41-FE42-4CDE-A85B-2FA09D1B409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DA8A-0195-4D84-82CA-490FACD958E2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793928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E605-9611-47D5-88BE-E5143841444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06E19-5C87-4CEC-9028-F5D8C063F51D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677500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3C9F-DAA5-427D-985E-4390C015056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5652-B9F0-4162-AB21-F515C7C999AC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762580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9F83-6B9B-46EE-B6BE-4FB6B84B615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EC47-00C7-4BCF-9FC0-03AB270FEBF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571815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B8FB4-1AD3-44E8-BC1D-C07201AEC8D5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BF2D-511B-4070-90FF-0C7DD9D4837B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71498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55F0-DEE7-4D23-8726-FA3F8DDDF4F0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474B0-EB7D-4B3F-8A76-617EB9EAB80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833904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A426-2D3D-433B-92E4-7C5B386C82CD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D672-FAF3-4DC7-97AB-B7CAF52E852F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9856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94172-8215-447B-9313-B514F9C3F89F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C181F-AB32-4C76-AA9E-6F519E8E558F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823980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EA426-62A9-4FBC-83E2-DC912DA9B99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9E0AE-148D-4878-A1FE-0696FCEFA106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776593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7F94-7D55-4619-A8C7-4A1D939B788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17F76-8805-4A7D-BB67-CA080B6D8EB9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025341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3EE5-DAC4-4C63-B873-3F90CDFE98E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66A89-6444-4DEA-BF2D-04592A38F868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262120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30168-E768-42BC-AB1A-BCF04C7BA7AC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215B5-1763-4F0A-B1C0-3EFC25DBDABE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825406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BC41-FE42-4CDE-A85B-2FA09D1B4091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1DA8A-0195-4D84-82CA-490FACD958E2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330153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8ECC-41E4-4CDE-A0B2-8AFA63F5AE55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49933-FBF5-4580-AB63-F3733AFF588D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016675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C3694-B6E4-4296-95BB-703066386B74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C7B15-C927-48CA-BDF1-9866B757831A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1774397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3263-A9A5-4858-8FCA-286A40BAD66A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06F67-6E1D-4ACD-BF74-6D72706C852A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103490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19E0-0D8C-4169-AE67-0C9DCB8EF1A7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872F3-6111-4DBC-B9AC-DF8CD3205CF4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372519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CE8F5-989F-4D65-A4D1-C034F4BD171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0AD6A-3859-48E9-9DF4-CC6A2AB4FC57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37405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F264C-68F2-47E0-B0FC-FBC4C211B8C7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9FF60-3CDF-471B-AF2B-8B6E49ACB98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8479210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C274-8679-49C0-8773-91D34A54D28E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496E6-9C81-46AA-B997-FE029BDF1517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089291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57B2-D63E-47A1-892D-C1DE82AF8C45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394A7-5C2A-4B1B-B0D8-202BFFC9DF16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88673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37B4-3115-48DA-B5AE-E54D4A8549AD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E9CAC-AFD9-4AC9-BCF2-940C9A42013F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532227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E490-02D4-47B5-86C5-15F15FE09895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C1AAE-E889-44C3-BD4A-1942D93258C4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800386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3B0C4-750C-40B9-87CC-4180A2C069D6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EB1BF-BBB9-406D-B8A7-A78A4B60AA5B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405216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B921-7B6F-4C3A-8692-F637C75F031F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326F0-76BE-4AA6-AAF6-4D4FC44F6865}" type="slidenum">
              <a:rPr lang="es-VE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44973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2DE9D-4032-463B-9344-6AAC3C2F138A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2AEF-BF75-4DA3-8A06-F5D802197E1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21841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7A186-1260-4BCF-83D7-7D4F82E1D21D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AADB9-7A51-4B1F-91D0-00883B9C2B09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4109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643CCEC-DE7D-4CE4-BDEA-9A4912FCD7AC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7757C4-3927-40CB-82F0-AAE206CD3997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84788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E342F-17C0-477B-BA37-6DCEF66FD321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A099-FECE-4D84-81E0-7FFF14DCD6B4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34997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D2DE9D-4032-463B-9344-6AAC3C2F138A}" type="datetimeFigureOut">
              <a:rPr lang="es-VE" smtClean="0"/>
              <a:pPr>
                <a:defRPr/>
              </a:pPr>
              <a:t>25/04/2013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662AEF-BF75-4DA3-8A06-F5D802197E1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387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ECD41-7F61-444A-9D1D-8A01EE05CEB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2B6BC1-5B52-4B34-ACDD-41B7279CAF57}" type="slidenum">
              <a:rPr lang="es-V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‹Nº›</a:t>
            </a:fld>
            <a:endParaRPr lang="es-V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88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ECD41-7F61-444A-9D1D-8A01EE05CEB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2B6BC1-5B52-4B34-ACDD-41B7279CAF57}" type="slidenum">
              <a:rPr lang="es-V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‹Nº›</a:t>
            </a:fld>
            <a:endParaRPr lang="es-V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89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ECD41-7F61-444A-9D1D-8A01EE05CEB8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2B6BC1-5B52-4B34-ACDD-41B7279CAF57}" type="slidenum">
              <a:rPr lang="es-V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‹Nº›</a:t>
            </a:fld>
            <a:endParaRPr lang="es-V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94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5F165-363A-42C6-9313-3BD0F47E6C2A}" type="datetimeFigureOut">
              <a:rPr lang="es-V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25/04/2013</a:t>
            </a:fld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7F5007A-E186-4556-A1E1-F1746A19815D}" type="slidenum">
              <a:rPr lang="es-VE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‹Nº›</a:t>
            </a:fld>
            <a:endParaRPr lang="es-VE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53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edcvec.wordpress.com/2012/11/12/jovenes-cristianos-en-sociedades-agitadas/" TargetMode="External"/><Relationship Id="rId13" Type="http://schemas.openxmlformats.org/officeDocument/2006/relationships/hyperlink" Target="http://redcvec.wordpress.com/2013/04/11/educar-para-el-encuentro/" TargetMode="External"/><Relationship Id="rId18" Type="http://schemas.microsoft.com/office/2007/relationships/diagramDrawing" Target="../diagrams/drawing9.xml"/><Relationship Id="rId26" Type="http://schemas.openxmlformats.org/officeDocument/2006/relationships/image" Target="../media/image19.png"/><Relationship Id="rId3" Type="http://schemas.openxmlformats.org/officeDocument/2006/relationships/hyperlink" Target="http://redcvec.wordpress.com/2012/06/07/actores-y-colores/" TargetMode="External"/><Relationship Id="rId21" Type="http://schemas.openxmlformats.org/officeDocument/2006/relationships/image" Target="../media/image17.png"/><Relationship Id="rId7" Type="http://schemas.openxmlformats.org/officeDocument/2006/relationships/hyperlink" Target="http://redcvec.wordpress.com/2012/10/19/educadores-cristianos-para-los-jovenes-de-hoy/" TargetMode="External"/><Relationship Id="rId12" Type="http://schemas.openxmlformats.org/officeDocument/2006/relationships/hyperlink" Target="http://redcvec.wordpress.com/2013/03/18/la-ere-su-presente-y-futuro/" TargetMode="External"/><Relationship Id="rId17" Type="http://schemas.openxmlformats.org/officeDocument/2006/relationships/diagramColors" Target="../diagrams/colors9.xml"/><Relationship Id="rId25" Type="http://schemas.openxmlformats.org/officeDocument/2006/relationships/hyperlink" Target="http://redcvec.wordpress.com/recursos/" TargetMode="External"/><Relationship Id="rId2" Type="http://schemas.openxmlformats.org/officeDocument/2006/relationships/hyperlink" Target="http://redcvec.wordpress.com/2012/05/03/tren-evangelizador-vayan-y-ensenen/" TargetMode="External"/><Relationship Id="rId16" Type="http://schemas.openxmlformats.org/officeDocument/2006/relationships/diagramQuickStyle" Target="../diagrams/quickStyle9.xml"/><Relationship Id="rId20" Type="http://schemas.openxmlformats.org/officeDocument/2006/relationships/hyperlink" Target="http://redcvec.wordpress.com/registrate/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redcvec.wordpress.com/2012/09/01/ser-maestro-al-estilo-de-jesus/" TargetMode="External"/><Relationship Id="rId11" Type="http://schemas.openxmlformats.org/officeDocument/2006/relationships/hyperlink" Target="http://redcvec.wordpress.com/2013/02/15/la-vivencia-del-ano-de-la-fe/" TargetMode="External"/><Relationship Id="rId24" Type="http://schemas.openxmlformats.org/officeDocument/2006/relationships/hyperlink" Target="http://redcvec.wordpress.com/entrevistas/" TargetMode="External"/><Relationship Id="rId5" Type="http://schemas.openxmlformats.org/officeDocument/2006/relationships/hyperlink" Target="http://redcvec.wordpress.com/2012/08/06/padres-y-madres-primeros-educadores/" TargetMode="External"/><Relationship Id="rId15" Type="http://schemas.openxmlformats.org/officeDocument/2006/relationships/diagramLayout" Target="../diagrams/layout9.xml"/><Relationship Id="rId23" Type="http://schemas.openxmlformats.org/officeDocument/2006/relationships/hyperlink" Target="http://redcvec.wordpress.com/documentos/" TargetMode="External"/><Relationship Id="rId10" Type="http://schemas.openxmlformats.org/officeDocument/2006/relationships/hyperlink" Target="http://redcvec.wordpress.com/2013/01/17/bienaventurados-los-que-trabajan-por-la-paz/" TargetMode="External"/><Relationship Id="rId19" Type="http://schemas.openxmlformats.org/officeDocument/2006/relationships/image" Target="../media/image16.jpeg"/><Relationship Id="rId4" Type="http://schemas.openxmlformats.org/officeDocument/2006/relationships/hyperlink" Target="http://redcvec.wordpress.com/2012/07/14/750/" TargetMode="External"/><Relationship Id="rId9" Type="http://schemas.openxmlformats.org/officeDocument/2006/relationships/hyperlink" Target="http://redcvec.wordpress.com/2012/12/19/el-mensaje-de-jesus-una-mirada-actual/" TargetMode="External"/><Relationship Id="rId14" Type="http://schemas.openxmlformats.org/officeDocument/2006/relationships/diagramData" Target="../diagrams/data9.xml"/><Relationship Id="rId22" Type="http://schemas.openxmlformats.org/officeDocument/2006/relationships/image" Target="../media/image18.png"/><Relationship Id="rId27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11" Type="http://schemas.openxmlformats.org/officeDocument/2006/relationships/chart" Target="../charts/chart4.xml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9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509120"/>
            <a:ext cx="8424936" cy="864096"/>
          </a:xfrm>
        </p:spPr>
        <p:txBody>
          <a:bodyPr>
            <a:no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VE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VE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VE" sz="27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Avances en el Área Educativa de la Provincia </a:t>
            </a:r>
            <a:r>
              <a:rPr lang="es-VE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VE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s-ES" sz="27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2 Subtítulo"/>
          <p:cNvSpPr>
            <a:spLocks noGrp="1"/>
          </p:cNvSpPr>
          <p:nvPr>
            <p:ph type="subTitle" idx="1"/>
          </p:nvPr>
        </p:nvSpPr>
        <p:spPr>
          <a:xfrm>
            <a:off x="683568" y="1723633"/>
            <a:ext cx="7992888" cy="216024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R="0" algn="ctr">
              <a:lnSpc>
                <a:spcPct val="85000"/>
              </a:lnSpc>
              <a:spcBef>
                <a:spcPts val="400"/>
              </a:spcBef>
              <a:buSzPct val="68000"/>
            </a:pPr>
            <a:endParaRPr lang="es-VE" spc="-5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R="0" algn="ctr">
              <a:lnSpc>
                <a:spcPct val="85000"/>
              </a:lnSpc>
              <a:spcBef>
                <a:spcPts val="400"/>
              </a:spcBef>
              <a:buSzPct val="68000"/>
            </a:pPr>
            <a:r>
              <a:rPr lang="es-VE" sz="32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Seguimiento </a:t>
            </a:r>
            <a:r>
              <a:rPr lang="es-VE" sz="32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las Asambleas </a:t>
            </a:r>
          </a:p>
          <a:p>
            <a:pPr marR="0" algn="ctr">
              <a:lnSpc>
                <a:spcPct val="85000"/>
              </a:lnSpc>
              <a:spcBef>
                <a:spcPts val="400"/>
              </a:spcBef>
              <a:buSzPct val="68000"/>
            </a:pPr>
            <a:r>
              <a:rPr lang="es-VE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2010 “La Formación del Personal en Identidad y Misión”</a:t>
            </a:r>
          </a:p>
          <a:p>
            <a:pPr marR="0" algn="ctr">
              <a:lnSpc>
                <a:spcPct val="85000"/>
              </a:lnSpc>
              <a:spcBef>
                <a:spcPts val="400"/>
              </a:spcBef>
              <a:buSzPct val="68000"/>
            </a:pPr>
            <a:r>
              <a:rPr lang="es-ES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2011 “La Pastoral desde nuestra Identidad y Misión”</a:t>
            </a:r>
            <a:endParaRPr lang="es-VE" spc="-5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R="0" algn="ctr">
              <a:lnSpc>
                <a:spcPct val="85000"/>
              </a:lnSpc>
              <a:spcBef>
                <a:spcPts val="400"/>
              </a:spcBef>
              <a:buSzPct val="68000"/>
            </a:pPr>
            <a:r>
              <a:rPr lang="es-VE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2012 “La Gestión de las Obras en Clave de Pastoral”</a:t>
            </a:r>
          </a:p>
        </p:txBody>
      </p:sp>
      <p:pic>
        <p:nvPicPr>
          <p:cNvPr id="7173" name="4 Imagen" descr="Copia (2) de logo_cerp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085184"/>
            <a:ext cx="151216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jesuitas-3c96a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547664" cy="8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4074221471"/>
              </p:ext>
            </p:extLst>
          </p:nvPr>
        </p:nvGraphicFramePr>
        <p:xfrm>
          <a:off x="0" y="332656"/>
          <a:ext cx="889248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467544" y="1268760"/>
            <a:ext cx="8568952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L.2. Diseño y gestión de </a:t>
            </a:r>
            <a:r>
              <a:rPr lang="es-VE" sz="2400" b="1" dirty="0" smtClean="0">
                <a:solidFill>
                  <a:schemeClr val="tx1"/>
                </a:solidFill>
              </a:rPr>
              <a:t>currículos en clave pastoral.</a:t>
            </a:r>
            <a:r>
              <a:rPr lang="es-VE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67544" y="2492896"/>
            <a:ext cx="8568952" cy="782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L.1. Propuesta </a:t>
            </a:r>
            <a:r>
              <a:rPr lang="es-VE" sz="2400" b="1" dirty="0" smtClean="0">
                <a:solidFill>
                  <a:schemeClr val="tx1"/>
                </a:solidFill>
              </a:rPr>
              <a:t>pastoral de encuentro </a:t>
            </a:r>
            <a:r>
              <a:rPr lang="es-VE" sz="2400" dirty="0" smtClean="0">
                <a:solidFill>
                  <a:schemeClr val="tx1"/>
                </a:solidFill>
              </a:rPr>
              <a:t>desde la diversidad de carismas.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596336" y="6452933"/>
            <a:ext cx="154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Prioridad 2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460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3201904690"/>
              </p:ext>
            </p:extLst>
          </p:nvPr>
        </p:nvGraphicFramePr>
        <p:xfrm>
          <a:off x="0" y="188640"/>
          <a:ext cx="889248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582980" y="2123667"/>
            <a:ext cx="8568952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L.3. Revisión y actualización de </a:t>
            </a:r>
            <a:r>
              <a:rPr lang="es-VE" sz="2400" b="1" dirty="0" smtClean="0">
                <a:solidFill>
                  <a:schemeClr val="tx1"/>
                </a:solidFill>
              </a:rPr>
              <a:t>estrategias</a:t>
            </a:r>
            <a:r>
              <a:rPr lang="es-VE" sz="2400" dirty="0" smtClean="0">
                <a:solidFill>
                  <a:schemeClr val="tx1"/>
                </a:solidFill>
              </a:rPr>
              <a:t> de pastoral</a:t>
            </a:r>
            <a:r>
              <a:rPr lang="es-VE" sz="2400" b="1" dirty="0" smtClean="0">
                <a:solidFill>
                  <a:schemeClr val="tx1"/>
                </a:solidFill>
              </a:rPr>
              <a:t>.</a:t>
            </a:r>
            <a:r>
              <a:rPr lang="es-VE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74530" y="1071743"/>
            <a:ext cx="8568952" cy="792088"/>
          </a:xfrm>
          <a:prstGeom prst="rect">
            <a:avLst/>
          </a:prstGeom>
          <a:solidFill>
            <a:srgbClr val="268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L.4. Atención al </a:t>
            </a:r>
            <a:r>
              <a:rPr lang="es-VE" sz="2400" b="1" dirty="0" smtClean="0">
                <a:solidFill>
                  <a:schemeClr val="tx1"/>
                </a:solidFill>
              </a:rPr>
              <a:t>abordaje de la violencia y la construcción de convivencia.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93252" y="4301008"/>
            <a:ext cx="8568952" cy="782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L.2. Revisión y actualización de </a:t>
            </a:r>
            <a:r>
              <a:rPr lang="es-VE" sz="2400" b="1" dirty="0" smtClean="0">
                <a:solidFill>
                  <a:schemeClr val="tx1"/>
                </a:solidFill>
              </a:rPr>
              <a:t>perfiles y contenidos </a:t>
            </a:r>
            <a:r>
              <a:rPr lang="es-VE" sz="2400" dirty="0" smtClean="0">
                <a:solidFill>
                  <a:schemeClr val="tx1"/>
                </a:solidFill>
              </a:rPr>
              <a:t>pastorales.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75048" y="3247599"/>
            <a:ext cx="8568952" cy="773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L.1. Estudio sobre la </a:t>
            </a:r>
            <a:r>
              <a:rPr lang="es-VE" sz="2400" b="1" dirty="0" smtClean="0">
                <a:solidFill>
                  <a:schemeClr val="tx1"/>
                </a:solidFill>
              </a:rPr>
              <a:t>competencia espiritual y valores </a:t>
            </a:r>
            <a:r>
              <a:rPr lang="es-VE" sz="2400" dirty="0" smtClean="0">
                <a:solidFill>
                  <a:schemeClr val="tx1"/>
                </a:solidFill>
              </a:rPr>
              <a:t>en el currículo.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95985" y="5333925"/>
            <a:ext cx="8568952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L.5. </a:t>
            </a:r>
            <a:r>
              <a:rPr lang="es-VE" sz="2400" b="1" dirty="0" smtClean="0">
                <a:solidFill>
                  <a:schemeClr val="tx1"/>
                </a:solidFill>
              </a:rPr>
              <a:t>Sistematización </a:t>
            </a:r>
            <a:r>
              <a:rPr lang="es-VE" sz="2400" dirty="0" smtClean="0">
                <a:solidFill>
                  <a:schemeClr val="tx1"/>
                </a:solidFill>
              </a:rPr>
              <a:t>de las prácticas de pastoral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96336" y="6452933"/>
            <a:ext cx="154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Prioridad 3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71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2601640475"/>
              </p:ext>
            </p:extLst>
          </p:nvPr>
        </p:nvGraphicFramePr>
        <p:xfrm>
          <a:off x="0" y="332656"/>
          <a:ext cx="889248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467544" y="1268760"/>
            <a:ext cx="8568952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L.2. Creación de </a:t>
            </a:r>
            <a:r>
              <a:rPr lang="es-VE" sz="2400" b="1" dirty="0" smtClean="0">
                <a:solidFill>
                  <a:schemeClr val="tx1"/>
                </a:solidFill>
              </a:rPr>
              <a:t>procesos y experiencias </a:t>
            </a:r>
            <a:r>
              <a:rPr lang="es-VE" sz="2400" dirty="0" smtClean="0">
                <a:solidFill>
                  <a:schemeClr val="tx1"/>
                </a:solidFill>
              </a:rPr>
              <a:t>de discernimiento vocacional</a:t>
            </a:r>
            <a:r>
              <a:rPr lang="es-VE" sz="2400" b="1" dirty="0" smtClean="0">
                <a:solidFill>
                  <a:schemeClr val="tx1"/>
                </a:solidFill>
              </a:rPr>
              <a:t>.</a:t>
            </a:r>
            <a:r>
              <a:rPr lang="es-VE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67544" y="2492896"/>
            <a:ext cx="8568952" cy="782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L.3. Desarrollo del </a:t>
            </a:r>
            <a:r>
              <a:rPr lang="es-VE" sz="2400" b="1" dirty="0" smtClean="0">
                <a:solidFill>
                  <a:schemeClr val="tx1"/>
                </a:solidFill>
              </a:rPr>
              <a:t>acompañamiento</a:t>
            </a:r>
            <a:r>
              <a:rPr lang="es-VE" sz="2400" dirty="0" smtClean="0">
                <a:solidFill>
                  <a:schemeClr val="tx1"/>
                </a:solidFill>
              </a:rPr>
              <a:t> vocacional.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5" name="24 Rectángulo"/>
          <p:cNvSpPr/>
          <p:nvPr/>
        </p:nvSpPr>
        <p:spPr>
          <a:xfrm>
            <a:off x="467544" y="3635521"/>
            <a:ext cx="8568952" cy="782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L.1. Atención a los </a:t>
            </a:r>
            <a:r>
              <a:rPr lang="es-VE" sz="2400" b="1" dirty="0" smtClean="0">
                <a:solidFill>
                  <a:schemeClr val="tx1"/>
                </a:solidFill>
              </a:rPr>
              <a:t>énfasis que contribuyen al discernimiento </a:t>
            </a:r>
            <a:r>
              <a:rPr lang="es-VE" sz="2400" dirty="0" smtClean="0">
                <a:solidFill>
                  <a:schemeClr val="tx1"/>
                </a:solidFill>
              </a:rPr>
              <a:t>vocacional.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596336" y="6452933"/>
            <a:ext cx="154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Prioridad 1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1959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71463"/>
            <a:ext cx="8964488" cy="6429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VE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Asambleas 2010-2011-2012: Retos a nivel de Provincia</a:t>
            </a:r>
            <a:endParaRPr lang="es-VE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519640" y="1346234"/>
            <a:ext cx="5586015" cy="967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spc="-60" dirty="0" smtClean="0">
                <a:solidFill>
                  <a:schemeClr val="tx1"/>
                </a:solidFill>
              </a:rPr>
              <a:t>1. Lograr una articulación de esfuerzos para la pastoral en la búsqueda de </a:t>
            </a:r>
            <a:r>
              <a:rPr lang="es-VE" sz="2200" b="1" spc="-60" dirty="0" smtClean="0">
                <a:solidFill>
                  <a:schemeClr val="tx1"/>
                </a:solidFill>
              </a:rPr>
              <a:t>mejores respuestas </a:t>
            </a:r>
            <a:r>
              <a:rPr lang="es-VE" sz="2200" spc="-60" dirty="0" smtClean="0">
                <a:solidFill>
                  <a:schemeClr val="tx1"/>
                </a:solidFill>
              </a:rPr>
              <a:t>y la </a:t>
            </a:r>
            <a:r>
              <a:rPr lang="es-VE" sz="2200" b="1" spc="-60" dirty="0" smtClean="0">
                <a:solidFill>
                  <a:schemeClr val="tx1"/>
                </a:solidFill>
              </a:rPr>
              <a:t>comunicación de experiencias.</a:t>
            </a:r>
            <a:endParaRPr lang="es-ES" sz="2000" b="1" spc="-6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881" y="1346234"/>
            <a:ext cx="2996951" cy="21236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b="1" dirty="0" smtClean="0"/>
              <a:t>Para ser asumidos entre las obras educativas con pastoral juvenil y vocacional, espiritualidad y otras de la Provincia</a:t>
            </a:r>
            <a:endParaRPr lang="es-VE" sz="2200" b="1" dirty="0"/>
          </a:p>
        </p:txBody>
      </p:sp>
      <p:sp>
        <p:nvSpPr>
          <p:cNvPr id="11" name="10 Flecha derecha"/>
          <p:cNvSpPr/>
          <p:nvPr/>
        </p:nvSpPr>
        <p:spPr>
          <a:xfrm>
            <a:off x="3090544" y="2924944"/>
            <a:ext cx="432048" cy="1368152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15" name="14 Rectángulo"/>
          <p:cNvSpPr/>
          <p:nvPr/>
        </p:nvSpPr>
        <p:spPr>
          <a:xfrm>
            <a:off x="3522592" y="2496296"/>
            <a:ext cx="5580112" cy="1006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100" spc="-60" dirty="0" smtClean="0"/>
              <a:t> 2. Impulsar la </a:t>
            </a:r>
            <a:r>
              <a:rPr lang="es-ES" sz="2100" b="1" spc="-60" dirty="0" smtClean="0"/>
              <a:t>formación de los equipos de pastoral </a:t>
            </a:r>
            <a:r>
              <a:rPr lang="es-ES" sz="2100" spc="-60" dirty="0" smtClean="0"/>
              <a:t>de las obras sobre bases comunes. </a:t>
            </a:r>
            <a:endParaRPr lang="es-VE" sz="2100" spc="-60" dirty="0" smtClean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41649" y="3685275"/>
            <a:ext cx="5561054" cy="986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100" spc="-60" dirty="0" smtClean="0"/>
              <a:t>3. Incentivar la </a:t>
            </a:r>
            <a:r>
              <a:rPr lang="es-VE" sz="2100" b="1" spc="-60" dirty="0" smtClean="0"/>
              <a:t>formación y acompañamiento de los equipos directivos </a:t>
            </a:r>
            <a:r>
              <a:rPr lang="es-VE" sz="2100" spc="-60" dirty="0" smtClean="0"/>
              <a:t>de las obras para una “gestión en clave de pastoral”.</a:t>
            </a:r>
            <a:endParaRPr lang="es-VE" sz="2100" spc="-60" dirty="0" smtClean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561469" y="4920291"/>
            <a:ext cx="5561055" cy="10365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100" spc="-60" dirty="0" smtClean="0"/>
              <a:t>4. Promover el </a:t>
            </a:r>
            <a:r>
              <a:rPr lang="es-VE" sz="2100" b="1" spc="-60" dirty="0" smtClean="0"/>
              <a:t>seguimiento y la evaluación de las experiencias de gestión en clave de pastoral</a:t>
            </a:r>
            <a:r>
              <a:rPr lang="es-VE" sz="2100" spc="-60" dirty="0" smtClean="0"/>
              <a:t>.</a:t>
            </a:r>
            <a:endParaRPr lang="es-VE" sz="2100" spc="-60" dirty="0" smtClean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2881" y="3685275"/>
            <a:ext cx="2987824" cy="22775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b="1" dirty="0" smtClean="0"/>
              <a:t>Instancias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VE" sz="2000" b="1" dirty="0" smtClean="0"/>
              <a:t>Comisión de Educación de la Provincia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VE" sz="2000" b="1" dirty="0" smtClean="0"/>
              <a:t>Equipo Promotor de la Pastoral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VE" sz="2000" b="1" dirty="0" smtClean="0"/>
              <a:t>CERPE</a:t>
            </a:r>
            <a:endParaRPr lang="es-VE" sz="2000" b="1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VE" sz="2000" b="1" dirty="0" smtClean="0"/>
              <a:t>CEP</a:t>
            </a:r>
            <a:endParaRPr lang="es-VE" sz="2000" b="1" dirty="0"/>
          </a:p>
        </p:txBody>
      </p:sp>
    </p:spTree>
    <p:extLst>
      <p:ext uri="{BB962C8B-B14F-4D97-AF65-F5344CB8AC3E}">
        <p14:creationId xmlns="" xmlns:p14="http://schemas.microsoft.com/office/powerpoint/2010/main" val="3833005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5" grpId="0" animBg="1"/>
      <p:bldP spid="16" grpId="0" animBg="1"/>
      <p:bldP spid="20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450" y="116632"/>
            <a:ext cx="8892480" cy="575501"/>
            <a:chOff x="0" y="281"/>
            <a:chExt cx="8892480" cy="575501"/>
          </a:xfrm>
        </p:grpSpPr>
        <p:sp>
          <p:nvSpPr>
            <p:cNvPr id="3" name="Rectángulo redondeado 2"/>
            <p:cNvSpPr/>
            <p:nvPr/>
          </p:nvSpPr>
          <p:spPr>
            <a:xfrm>
              <a:off x="0" y="281"/>
              <a:ext cx="8892480" cy="57550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28094" y="28375"/>
              <a:ext cx="8836292" cy="519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VE" sz="2800" b="1" kern="1200" dirty="0" smtClean="0">
                  <a:solidFill>
                    <a:schemeClr val="bg1"/>
                  </a:solidFill>
                </a:rPr>
                <a:t>Avances a nivel de Provincia –Área Educativa</a:t>
              </a:r>
              <a:endParaRPr lang="es-VE" sz="2800" b="1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8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4169799"/>
              </p:ext>
            </p:extLst>
          </p:nvPr>
        </p:nvGraphicFramePr>
        <p:xfrm>
          <a:off x="832513" y="692134"/>
          <a:ext cx="7699926" cy="616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73582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015"/>
          <a:stretch>
            <a:fillRect/>
          </a:stretch>
        </p:blipFill>
        <p:spPr bwMode="auto">
          <a:xfrm>
            <a:off x="4149725" y="450850"/>
            <a:ext cx="474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3 CuadroTexto"/>
          <p:cNvSpPr txBox="1">
            <a:spLocks noChangeArrowheads="1"/>
          </p:cNvSpPr>
          <p:nvPr/>
        </p:nvSpPr>
        <p:spPr bwMode="auto">
          <a:xfrm>
            <a:off x="2195736" y="872698"/>
            <a:ext cx="66974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2800" dirty="0" smtClean="0">
                <a:solidFill>
                  <a:prstClr val="black"/>
                </a:solidFill>
                <a:latin typeface="Arial Black" pitchFamily="34" charset="0"/>
              </a:rPr>
              <a:t>   </a:t>
            </a:r>
            <a:r>
              <a:rPr lang="es-ES" sz="2400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</a:rPr>
              <a:t>Registro de Experiencias Pastorales</a:t>
            </a:r>
            <a:endParaRPr lang="es-ES" sz="2800" dirty="0">
              <a:solidFill>
                <a:srgbClr val="4F81BD">
                  <a:lumMod val="75000"/>
                </a:srgbClr>
              </a:solidFill>
              <a:latin typeface="Arial Black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3977" y="1458258"/>
            <a:ext cx="4046120" cy="36988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Recolección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62499" y="5346925"/>
            <a:ext cx="3739405" cy="1343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Se definieron </a:t>
            </a:r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criterios</a:t>
            </a:r>
            <a:r>
              <a:rPr lang="es-ES" sz="14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para la selección</a:t>
            </a:r>
          </a:p>
          <a:p>
            <a:pPr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Cinco </a:t>
            </a:r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experiencias seleccionadas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es-ES" sz="13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Formación de Estudiantes: 4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ü"/>
              <a:defRPr/>
            </a:pPr>
            <a:r>
              <a:rPr lang="es-ES" sz="13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Formación de Pastoralistas:1 </a:t>
            </a:r>
          </a:p>
          <a:p>
            <a:pPr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es-ES" sz="14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En proceso: definición de la </a:t>
            </a:r>
            <a:r>
              <a:rPr lang="es-ES" sz="1400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metodología </a:t>
            </a:r>
            <a:r>
              <a:rPr lang="es-ES" sz="14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endParaRPr lang="es-ES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850" y="457200"/>
            <a:ext cx="228282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AVANCE</a:t>
            </a:r>
          </a:p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2013</a:t>
            </a:r>
          </a:p>
        </p:txBody>
      </p:sp>
      <p:graphicFrame>
        <p:nvGraphicFramePr>
          <p:cNvPr id="12" name="5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97535815"/>
              </p:ext>
            </p:extLst>
          </p:nvPr>
        </p:nvGraphicFramePr>
        <p:xfrm>
          <a:off x="791580" y="1916832"/>
          <a:ext cx="280831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6707945"/>
              </p:ext>
            </p:extLst>
          </p:nvPr>
        </p:nvGraphicFramePr>
        <p:xfrm>
          <a:off x="4762501" y="1916832"/>
          <a:ext cx="3740573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927"/>
                <a:gridCol w="803529"/>
                <a:gridCol w="1008516"/>
                <a:gridCol w="839601"/>
              </a:tblGrid>
              <a:tr h="385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Destinatarios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Procesos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Actividades y Eventos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Totales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Estudiantes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33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23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b="1">
                          <a:effectLst/>
                        </a:rPr>
                        <a:t>56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Personal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11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9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b="1">
                          <a:effectLst/>
                        </a:rPr>
                        <a:t>20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Familia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6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b="1">
                          <a:effectLst/>
                        </a:rPr>
                        <a:t>12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Personas del Entorno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-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>
                          <a:effectLst/>
                        </a:rPr>
                        <a:t>9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b="1" dirty="0">
                          <a:effectLst/>
                        </a:rPr>
                        <a:t>8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effectLst/>
                        </a:rPr>
                        <a:t>Comunidad Educativa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-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s-VE" sz="1100" b="1" dirty="0">
                          <a:effectLst/>
                        </a:rPr>
                        <a:t>5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>
                          <a:effectLst/>
                        </a:rPr>
                        <a:t>Totales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b="1" dirty="0">
                          <a:effectLst/>
                        </a:rPr>
                        <a:t>50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b="1">
                          <a:effectLst/>
                        </a:rPr>
                        <a:t>51</a:t>
                      </a:r>
                      <a:endParaRPr lang="es-ES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100" b="1" dirty="0">
                          <a:effectLst/>
                        </a:rPr>
                        <a:t>101</a:t>
                      </a:r>
                      <a:endParaRPr lang="es-E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4762500" y="1458258"/>
            <a:ext cx="3740574" cy="3698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s-VE" b="1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Procesamient</a:t>
            </a:r>
            <a:r>
              <a:rPr lang="es-VE" sz="16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o</a:t>
            </a:r>
            <a:endParaRPr lang="es-ES" sz="16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62499" y="4964584"/>
            <a:ext cx="3739405" cy="3698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s-VE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Sistematización</a:t>
            </a:r>
            <a:endParaRPr lang="es-E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47206" y="3861048"/>
            <a:ext cx="3769989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400" spc="-30" dirty="0" smtClean="0">
                <a:latin typeface="Arial" pitchFamily="34" charset="0"/>
                <a:cs typeface="Arial" pitchFamily="34" charset="0"/>
              </a:rPr>
              <a:t>Se está en la etapa final del análisis de los </a:t>
            </a:r>
            <a:r>
              <a:rPr lang="es-ES_tradnl" sz="1400" b="1" spc="-30" dirty="0" smtClean="0">
                <a:latin typeface="Arial" pitchFamily="34" charset="0"/>
                <a:cs typeface="Arial" pitchFamily="34" charset="0"/>
              </a:rPr>
              <a:t>énfasis</a:t>
            </a:r>
            <a:r>
              <a:rPr lang="es-ES_tradnl" sz="1400" spc="-30" dirty="0" smtClean="0">
                <a:latin typeface="Arial" pitchFamily="34" charset="0"/>
                <a:cs typeface="Arial" pitchFamily="34" charset="0"/>
              </a:rPr>
              <a:t> principales de las experiencias registradas, las </a:t>
            </a:r>
            <a:r>
              <a:rPr lang="es-ES_tradnl" sz="1400" b="1" spc="-30" dirty="0" smtClean="0">
                <a:latin typeface="Arial" pitchFamily="34" charset="0"/>
                <a:cs typeface="Arial" pitchFamily="34" charset="0"/>
              </a:rPr>
              <a:t>claves del éxito</a:t>
            </a:r>
            <a:r>
              <a:rPr lang="es-ES_tradnl" sz="1400" spc="-30" dirty="0" smtClean="0">
                <a:latin typeface="Arial" pitchFamily="34" charset="0"/>
                <a:cs typeface="Arial" pitchFamily="34" charset="0"/>
              </a:rPr>
              <a:t>, lo que las hace </a:t>
            </a:r>
            <a:r>
              <a:rPr lang="es-ES_tradnl" sz="1400" b="1" spc="-30" dirty="0" smtClean="0">
                <a:latin typeface="Arial" pitchFamily="34" charset="0"/>
                <a:cs typeface="Arial" pitchFamily="34" charset="0"/>
              </a:rPr>
              <a:t>multiplicables</a:t>
            </a:r>
            <a:r>
              <a:rPr lang="es-ES_tradnl" sz="1400" spc="-30" dirty="0" smtClean="0">
                <a:latin typeface="Arial" pitchFamily="34" charset="0"/>
                <a:cs typeface="Arial" pitchFamily="34" charset="0"/>
              </a:rPr>
              <a:t> y las </a:t>
            </a:r>
            <a:r>
              <a:rPr lang="es-ES_tradnl" sz="1400" b="1" spc="-30" dirty="0" smtClean="0">
                <a:latin typeface="Arial" pitchFamily="34" charset="0"/>
                <a:cs typeface="Arial" pitchFamily="34" charset="0"/>
              </a:rPr>
              <a:t>recomendaciones</a:t>
            </a:r>
            <a:r>
              <a:rPr lang="es-ES_tradnl" sz="1400" spc="-30" dirty="0" smtClean="0">
                <a:latin typeface="Arial" pitchFamily="34" charset="0"/>
                <a:cs typeface="Arial" pitchFamily="34" charset="0"/>
              </a:rPr>
              <a:t>.</a:t>
            </a:r>
            <a:endParaRPr lang="es-VE" sz="1400" spc="-3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="" xmlns:p14="http://schemas.microsoft.com/office/powerpoint/2010/main" val="21663563"/>
              </p:ext>
            </p:extLst>
          </p:nvPr>
        </p:nvGraphicFramePr>
        <p:xfrm>
          <a:off x="175206" y="3573016"/>
          <a:ext cx="4204891" cy="260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33977" y="6165304"/>
            <a:ext cx="4046119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El catálogo con los registros está disponible en la web de CERPE www.cerpe.org.ve</a:t>
            </a:r>
            <a:endParaRPr lang="es-V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796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701" y="549275"/>
            <a:ext cx="558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Imagen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1950"/>
            <a:ext cx="145573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3 CuadroTexto"/>
          <p:cNvSpPr txBox="1">
            <a:spLocks noChangeArrowheads="1"/>
          </p:cNvSpPr>
          <p:nvPr/>
        </p:nvSpPr>
        <p:spPr bwMode="auto">
          <a:xfrm>
            <a:off x="1800225" y="1125538"/>
            <a:ext cx="6372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Programa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Formación Pastoral</a:t>
            </a:r>
          </a:p>
          <a:p>
            <a:pPr algn="ctr">
              <a:defRPr/>
            </a:pPr>
            <a:r>
              <a:rPr lang="es-ES" sz="1600" dirty="0" smtClean="0">
                <a:solidFill>
                  <a:prstClr val="black"/>
                </a:solidFill>
                <a:latin typeface="Arial" charset="0"/>
              </a:rPr>
              <a:t>1ª Cohorte: Octubre </a:t>
            </a:r>
            <a:r>
              <a:rPr lang="es-ES" sz="1600" dirty="0">
                <a:solidFill>
                  <a:prstClr val="black"/>
                </a:solidFill>
                <a:latin typeface="Arial" charset="0"/>
              </a:rPr>
              <a:t>2012  / Septiembre 20</a:t>
            </a:r>
            <a:r>
              <a:rPr lang="es-ES" dirty="0">
                <a:solidFill>
                  <a:prstClr val="black"/>
                </a:solidFill>
                <a:latin typeface="Arial" charset="0"/>
              </a:rPr>
              <a:t>13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6823" y="2029980"/>
            <a:ext cx="4083050" cy="4154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Inscritos: 108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 - Itinerario 1:   </a:t>
            </a: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94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 - Itinerario 2:   </a:t>
            </a: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14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Estrategias: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Trabajo personal.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Animación por obras o regiones.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Asesorías a distancia.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Encuentros por obras, zonales.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- 3 Sesiones a distancia.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- 1 Sesión presencial nacional.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Contenidos: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- 8 módulo por cada Itinerario;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Un trabajo final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Acreditación: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UCAB - Caracas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  - Diplomado (120 horas) </a:t>
            </a:r>
            <a:endParaRPr lang="es-VE" sz="16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6 Gráfico"/>
          <p:cNvGraphicFramePr>
            <a:graphicFrameLocks/>
          </p:cNvGraphicFramePr>
          <p:nvPr/>
        </p:nvGraphicFramePr>
        <p:xfrm>
          <a:off x="4427984" y="2054898"/>
          <a:ext cx="44644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572000" y="5053447"/>
            <a:ext cx="4321175" cy="1108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Equipos de Apoyo: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- Equipo Coordinador del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Programa</a:t>
            </a:r>
            <a:endParaRPr lang="es-ES" sz="11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- Equipo 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Animador 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de Obras – Zonas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- Equipo Evaluador </a:t>
            </a:r>
            <a:endParaRPr lang="es-VE" sz="1600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24050" y="6309320"/>
            <a:ext cx="495220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El Plan de estudios y los módulos publicados a la fecha están disponibles en la web de CERPE www.cerpe.org.ve</a:t>
            </a:r>
            <a:endParaRPr lang="es-VE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564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62350" y="2276475"/>
            <a:ext cx="5329238" cy="3524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1. Mayo: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2" tooltip="Enlace permanente a Tren evangelizador “Vayan y Enseñen”"/>
              </a:rPr>
              <a:t>Tren evangelizador “Vayan y Enseñen”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2. Junio: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3" tooltip="Enlace permanente a Actores y colores"/>
              </a:rPr>
              <a:t>Actores y colores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… del proceso educativo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5. Julio: 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4" tooltip="Enlace permanente a La Vocación del Educador Católico"/>
              </a:rPr>
              <a:t>La Vocación del Educador Católico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4. Agosto: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5" tooltip="Enlace permanente a Padres y madres, primeros educadores"/>
              </a:rPr>
              <a:t>Padres y madres, primeros educadores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5. Septiembre: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6" tooltip="Enlace permanente a Ser maestro al estilo de Jesús"/>
              </a:rPr>
              <a:t>Ser maestro al estilo de Jesús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6. Octubre: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7" tooltip="Enlace permanente a Educadores cristianos para los jóvenes de hoy"/>
              </a:rPr>
              <a:t>Educadores cristianos para los jóvenes de hoy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7. Noviembre:  </a:t>
            </a:r>
            <a:r>
              <a:rPr lang="es-ES" sz="125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8" tooltip="Enlace permanente a Jóvenes cristianos en sociedades agitadas"/>
              </a:rPr>
              <a:t>Jóvenes cristianos en sociedades agitadas</a:t>
            </a:r>
            <a:endParaRPr lang="es-ES" sz="125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8. Diciembre: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9" tooltip="Enlace permanente a El Mensaje de Jesús, una mirada actual"/>
              </a:rPr>
              <a:t>El Mensaje de Jesús, una mirada actual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9. Enero: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10" tooltip="Enlace permanente a Bienaventurados los que trabajan por la paz"/>
              </a:rPr>
              <a:t>Bienaventurados los que trabajan por la paz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10. Febrero: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11" tooltip="Enlace permanente a La vivencia del “Año de la Fe”"/>
              </a:rPr>
              <a:t>La vivencia del “Año de la Fe”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11. Marzo: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12" tooltip="Enlace permanente a La “ERE”, su presente y futuro…"/>
              </a:rPr>
              <a:t>La “ERE”, su presente y futuro…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es-ES" sz="1400" b="1" dirty="0">
                <a:solidFill>
                  <a:prstClr val="black"/>
                </a:solidFill>
                <a:latin typeface="Arial Black" pitchFamily="34" charset="0"/>
                <a:cs typeface="Arial" panose="020B0604020202020204" pitchFamily="34" charset="0"/>
              </a:rPr>
              <a:t>Nº 12. Abril:  </a:t>
            </a:r>
            <a:r>
              <a:rPr lang="es-ES" sz="1300" b="1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  <a:hlinkClick r:id="rId13" tooltip="Enlace permanente a Educar para el encuentro"/>
              </a:rPr>
              <a:t>Educar para el encuentro</a:t>
            </a:r>
            <a:endParaRPr lang="es-ES" sz="1300" b="1" dirty="0">
              <a:solidFill>
                <a:prstClr val="black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="" xmlns:p14="http://schemas.microsoft.com/office/powerpoint/2010/main" val="3660530368"/>
              </p:ext>
            </p:extLst>
          </p:nvPr>
        </p:nvGraphicFramePr>
        <p:xfrm>
          <a:off x="403525" y="2636912"/>
          <a:ext cx="2520280" cy="1944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9 Rectángulo"/>
          <p:cNvSpPr/>
          <p:nvPr/>
        </p:nvSpPr>
        <p:spPr>
          <a:xfrm>
            <a:off x="0" y="6691313"/>
            <a:ext cx="9144000" cy="166687"/>
          </a:xfrm>
          <a:prstGeom prst="rect">
            <a:avLst/>
          </a:prstGeom>
          <a:solidFill>
            <a:srgbClr val="23912D"/>
          </a:solidFill>
          <a:ln>
            <a:solidFill>
              <a:srgbClr val="2391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prstClr val="white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0" y="6597650"/>
            <a:ext cx="9144000" cy="936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>
              <a:solidFill>
                <a:prstClr val="white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0" y="1030288"/>
            <a:ext cx="68754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2" descr="http://www.cerpe.org.ve/system/html/RedCVEC%20cinta-42941c66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031"/>
          <a:stretch>
            <a:fillRect/>
          </a:stretch>
        </p:blipFill>
        <p:spPr bwMode="auto">
          <a:xfrm>
            <a:off x="7164388" y="242888"/>
            <a:ext cx="18716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16 CuadroTexto"/>
          <p:cNvSpPr txBox="1">
            <a:spLocks noChangeArrowheads="1"/>
          </p:cNvSpPr>
          <p:nvPr/>
        </p:nvSpPr>
        <p:spPr bwMode="auto">
          <a:xfrm>
            <a:off x="0" y="1157288"/>
            <a:ext cx="3438525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VE" b="1" dirty="0" smtClean="0">
                <a:solidFill>
                  <a:prstClr val="black"/>
                </a:solidFill>
              </a:rPr>
              <a:t>Es un espacio de apoyo a la formación de educadores y de personas interesadas en la educación católica.</a:t>
            </a:r>
          </a:p>
        </p:txBody>
      </p:sp>
      <p:sp>
        <p:nvSpPr>
          <p:cNvPr id="4105" name="17 Rectángulo"/>
          <p:cNvSpPr>
            <a:spLocks noChangeArrowheads="1"/>
          </p:cNvSpPr>
          <p:nvPr/>
        </p:nvSpPr>
        <p:spPr bwMode="auto">
          <a:xfrm>
            <a:off x="-22225" y="5967413"/>
            <a:ext cx="91519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VE" sz="2000" b="1" smtClean="0">
                <a:solidFill>
                  <a:prstClr val="black"/>
                </a:solidFill>
                <a:hlinkClick r:id="rId20" tooltip="Regístrate"/>
              </a:rPr>
              <a:t>ÚNETE A LA CVEC</a:t>
            </a:r>
            <a:r>
              <a:rPr lang="es-VE" b="1" smtClean="0">
                <a:solidFill>
                  <a:prstClr val="black"/>
                </a:solidFill>
              </a:rPr>
              <a:t>   </a:t>
            </a:r>
          </a:p>
          <a:p>
            <a:pPr algn="ctr" eaLnBrk="1" hangingPunct="1"/>
            <a:r>
              <a:rPr lang="es-VE" b="1" smtClean="0">
                <a:solidFill>
                  <a:prstClr val="black"/>
                </a:solidFill>
              </a:rPr>
              <a:t>… QUEREMOS SER UNA COMUNIDAD DE “SEMBRADORES DE ESPERANZA”</a:t>
            </a:r>
            <a:endParaRPr lang="es-VE" smtClean="0">
              <a:solidFill>
                <a:prstClr val="black"/>
              </a:solidFill>
            </a:endParaRPr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74" r="7602" b="67674"/>
          <a:stretch>
            <a:fillRect/>
          </a:stretch>
        </p:blipFill>
        <p:spPr bwMode="auto">
          <a:xfrm>
            <a:off x="0" y="506413"/>
            <a:ext cx="32258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17" t="64711" r="35294" b="1382"/>
          <a:stretch>
            <a:fillRect/>
          </a:stretch>
        </p:blipFill>
        <p:spPr bwMode="auto">
          <a:xfrm>
            <a:off x="5922963" y="504825"/>
            <a:ext cx="13858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960" t="30746" r="11586" b="39703"/>
          <a:stretch>
            <a:fillRect/>
          </a:stretch>
        </p:blipFill>
        <p:spPr bwMode="auto">
          <a:xfrm>
            <a:off x="3282950" y="458788"/>
            <a:ext cx="25923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23 Tabla"/>
          <p:cNvGraphicFramePr>
            <a:graphicFrameLocks noGrp="1"/>
          </p:cNvGraphicFramePr>
          <p:nvPr/>
        </p:nvGraphicFramePr>
        <p:xfrm>
          <a:off x="3562350" y="1196975"/>
          <a:ext cx="5329239" cy="36988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76413"/>
                <a:gridCol w="1776413"/>
                <a:gridCol w="1776413"/>
              </a:tblGrid>
              <a:tr h="369888">
                <a:tc>
                  <a:txBody>
                    <a:bodyPr/>
                    <a:lstStyle/>
                    <a:p>
                      <a:pPr algn="ctr"/>
                      <a:r>
                        <a:rPr lang="es-VE" sz="1800" cap="all" dirty="0" smtClean="0">
                          <a:hlinkClick r:id="rId23"/>
                        </a:rPr>
                        <a:t>DOCUMENTOS</a:t>
                      </a:r>
                      <a:endParaRPr lang="es-V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800" cap="all" dirty="0" smtClean="0">
                          <a:hlinkClick r:id="rId24"/>
                        </a:rPr>
                        <a:t>ENTREVISTAS</a:t>
                      </a:r>
                      <a:endParaRPr lang="es-VE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603" marB="456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800" cap="all" dirty="0" smtClean="0">
                          <a:hlinkClick r:id="rId25"/>
                        </a:rPr>
                        <a:t>RECURSOS</a:t>
                      </a:r>
                      <a:endParaRPr lang="es-VE" sz="1800" b="1" cap="all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51" marR="91451" marT="45603" marB="45603"/>
                </a:tc>
              </a:tr>
            </a:tbl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5292725" y="1773238"/>
            <a:ext cx="1871663" cy="4000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prstClr val="white"/>
                </a:solidFill>
                <a:latin typeface="Arial Black" pitchFamily="34" charset="0"/>
              </a:rPr>
              <a:t>Boletines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4" y="4941167"/>
            <a:ext cx="1219951" cy="70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Imagen 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4843462"/>
            <a:ext cx="1028278" cy="9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27 CuadroTexto"/>
          <p:cNvSpPr txBox="1">
            <a:spLocks noChangeArrowheads="1"/>
          </p:cNvSpPr>
          <p:nvPr/>
        </p:nvSpPr>
        <p:spPr bwMode="auto">
          <a:xfrm>
            <a:off x="1377156" y="2307687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prstClr val="black"/>
                </a:solidFill>
              </a:rPr>
              <a:t>384</a:t>
            </a:r>
            <a:endParaRPr lang="es-VE" b="1" dirty="0" smtClean="0">
              <a:solidFill>
                <a:prstClr val="black"/>
              </a:solidFill>
            </a:endParaRPr>
          </a:p>
        </p:txBody>
      </p:sp>
      <p:sp>
        <p:nvSpPr>
          <p:cNvPr id="4123" name="47 CuadroTexto"/>
          <p:cNvSpPr txBox="1">
            <a:spLocks noChangeArrowheads="1"/>
          </p:cNvSpPr>
          <p:nvPr/>
        </p:nvSpPr>
        <p:spPr bwMode="auto">
          <a:xfrm>
            <a:off x="2505075" y="39957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prstClr val="black"/>
                </a:solidFill>
              </a:rPr>
              <a:t>149</a:t>
            </a:r>
            <a:endParaRPr lang="es-VE" b="1" dirty="0" smtClean="0">
              <a:solidFill>
                <a:prstClr val="black"/>
              </a:solidFill>
            </a:endParaRPr>
          </a:p>
        </p:txBody>
      </p:sp>
      <p:sp>
        <p:nvSpPr>
          <p:cNvPr id="4124" name="48 CuadroTexto"/>
          <p:cNvSpPr txBox="1">
            <a:spLocks noChangeArrowheads="1"/>
          </p:cNvSpPr>
          <p:nvPr/>
        </p:nvSpPr>
        <p:spPr bwMode="auto">
          <a:xfrm>
            <a:off x="214313" y="400526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smtClean="0">
                <a:solidFill>
                  <a:prstClr val="black"/>
                </a:solidFill>
              </a:rPr>
              <a:t>766</a:t>
            </a:r>
            <a:endParaRPr lang="es-VE" b="1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88015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9" y="404664"/>
            <a:ext cx="3252467" cy="64807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8603"/>
            <a:ext cx="708338" cy="67614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18380"/>
            <a:ext cx="521887" cy="53435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81" y="518380"/>
            <a:ext cx="633167" cy="55779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09693"/>
            <a:ext cx="1152128" cy="54304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48" y="561899"/>
            <a:ext cx="538184" cy="53309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079"/>
          <a:stretch/>
        </p:blipFill>
        <p:spPr>
          <a:xfrm>
            <a:off x="5057282" y="362250"/>
            <a:ext cx="1026886" cy="96202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67544" y="119675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chemeClr val="accent1"/>
                </a:solidFill>
              </a:rPr>
              <a:t>PROGRAMA DE FORMACIÓN EN LIDERAZGO IGNACIANO BRÚJULA JUVENIL</a:t>
            </a:r>
            <a:endParaRPr lang="es-ES_tradnl" b="1" dirty="0">
              <a:solidFill>
                <a:schemeClr val="accent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072" y="5461585"/>
            <a:ext cx="3701044" cy="12464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1500" b="1" dirty="0" smtClean="0">
                <a:solidFill>
                  <a:schemeClr val="tx1"/>
                </a:solidFill>
              </a:rPr>
              <a:t>Equipos de Apoyo:</a:t>
            </a:r>
          </a:p>
          <a:p>
            <a:pPr marL="108000" indent="-108000">
              <a:buFont typeface="Wingdings" panose="05000000000000000000" pitchFamily="2" charset="2"/>
              <a:buChar char="§"/>
            </a:pPr>
            <a:r>
              <a:rPr lang="es-ES_tradnl" sz="1500" dirty="0" smtClean="0">
                <a:solidFill>
                  <a:schemeClr val="tx1"/>
                </a:solidFill>
              </a:rPr>
              <a:t>Equipos coordinadores de cada Colegio.</a:t>
            </a:r>
          </a:p>
          <a:p>
            <a:pPr marL="108000" indent="-108000">
              <a:buFont typeface="Wingdings" panose="05000000000000000000" pitchFamily="2" charset="2"/>
              <a:buChar char="§"/>
            </a:pPr>
            <a:r>
              <a:rPr lang="es-ES_tradnl" sz="1500" dirty="0" smtClean="0">
                <a:solidFill>
                  <a:schemeClr val="tx1"/>
                </a:solidFill>
              </a:rPr>
              <a:t> Pastoral UCAB-Caracas (Programa de Liderazgo Universitario AUSJAL).</a:t>
            </a:r>
          </a:p>
          <a:p>
            <a:pPr marL="108000" indent="-108000">
              <a:buFont typeface="Wingdings" panose="05000000000000000000" pitchFamily="2" charset="2"/>
              <a:buChar char="§"/>
            </a:pPr>
            <a:r>
              <a:rPr lang="es-ES_tradnl" sz="1500" dirty="0" smtClean="0">
                <a:solidFill>
                  <a:schemeClr val="tx1"/>
                </a:solidFill>
              </a:rPr>
              <a:t>CUPAH</a:t>
            </a:r>
            <a:endParaRPr lang="es-VE" sz="1500" b="1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1644" y="2009650"/>
            <a:ext cx="3684896" cy="33855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500" b="1" dirty="0" smtClean="0">
                <a:cs typeface="Arial" pitchFamily="34" charset="0"/>
              </a:rPr>
              <a:t>Participantes: 140</a:t>
            </a:r>
            <a:endParaRPr lang="es-ES" sz="1500" b="1" dirty="0"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sz="1500" b="1" dirty="0" smtClean="0">
                <a:cs typeface="Arial" pitchFamily="34" charset="0"/>
              </a:rPr>
              <a:t>Estrategias</a:t>
            </a:r>
            <a:r>
              <a:rPr lang="es-VE" sz="1500" b="1" dirty="0">
                <a:cs typeface="Arial" pitchFamily="34" charset="0"/>
              </a:rPr>
              <a:t>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400" dirty="0" smtClean="0">
                <a:cs typeface="Arial" pitchFamily="34" charset="0"/>
              </a:rPr>
              <a:t>Sesiones presenciales.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400" dirty="0" smtClean="0">
                <a:cs typeface="Arial" pitchFamily="34" charset="0"/>
              </a:rPr>
              <a:t>Acompañamiento</a:t>
            </a:r>
            <a:endParaRPr lang="es-VE" sz="1400" dirty="0">
              <a:cs typeface="Arial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400" dirty="0" smtClean="0">
                <a:cs typeface="Arial" pitchFamily="34" charset="0"/>
              </a:rPr>
              <a:t>Encuentro Nacional.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1400" dirty="0" smtClean="0">
                <a:cs typeface="Arial" pitchFamily="34" charset="0"/>
              </a:rPr>
              <a:t>Actividades con la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400" dirty="0">
                <a:cs typeface="Arial" pitchFamily="34" charset="0"/>
              </a:rPr>
              <a:t> </a:t>
            </a:r>
            <a:r>
              <a:rPr lang="es-ES_tradnl" sz="1400" dirty="0" smtClean="0">
                <a:cs typeface="Arial" pitchFamily="34" charset="0"/>
              </a:rPr>
              <a:t>     </a:t>
            </a:r>
            <a:r>
              <a:rPr lang="es-ES_tradnl" sz="1400" dirty="0" err="1" smtClean="0">
                <a:cs typeface="Arial" pitchFamily="34" charset="0"/>
              </a:rPr>
              <a:t>World</a:t>
            </a:r>
            <a:r>
              <a:rPr lang="es-ES_tradnl" sz="1400" dirty="0" smtClean="0">
                <a:cs typeface="Arial" pitchFamily="34" charset="0"/>
              </a:rPr>
              <a:t> </a:t>
            </a:r>
            <a:r>
              <a:rPr lang="es-ES_tradnl" sz="1400" dirty="0" err="1" smtClean="0">
                <a:cs typeface="Arial" pitchFamily="34" charset="0"/>
              </a:rPr>
              <a:t>Youth</a:t>
            </a:r>
            <a:r>
              <a:rPr lang="es-ES_tradnl" sz="1400" dirty="0" smtClean="0">
                <a:cs typeface="Arial" pitchFamily="34" charset="0"/>
              </a:rPr>
              <a:t> Alliance.</a:t>
            </a:r>
            <a:endParaRPr lang="es-VE" sz="1400" dirty="0"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VE" sz="1500" b="1" dirty="0">
                <a:cs typeface="Arial" pitchFamily="34" charset="0"/>
              </a:rPr>
              <a:t>Contenidos: </a:t>
            </a:r>
            <a:r>
              <a:rPr lang="es-VE" sz="1400" dirty="0" smtClean="0">
                <a:cs typeface="Arial" pitchFamily="34" charset="0"/>
              </a:rPr>
              <a:t>4 Ejes temáticos 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400" dirty="0" smtClean="0">
                <a:cs typeface="Arial" pitchFamily="34" charset="0"/>
              </a:rPr>
              <a:t>Conocimiento de sí mismo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400" dirty="0" smtClean="0">
                <a:cs typeface="Arial" pitchFamily="34" charset="0"/>
              </a:rPr>
              <a:t>Conocimiento de la realidad, Comunicación y entorno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sz="1400" dirty="0" smtClean="0">
                <a:cs typeface="Arial" pitchFamily="34" charset="0"/>
              </a:rPr>
              <a:t>Experiencias y acciones transformadoras.</a:t>
            </a:r>
            <a:endParaRPr lang="es-ES" sz="1400" dirty="0"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1500" b="1" dirty="0">
                <a:cs typeface="Arial" pitchFamily="34" charset="0"/>
              </a:rPr>
              <a:t>Acreditación</a:t>
            </a:r>
            <a:r>
              <a:rPr lang="es-ES" sz="1500" b="1" dirty="0" smtClean="0">
                <a:cs typeface="Arial" pitchFamily="34" charset="0"/>
              </a:rPr>
              <a:t>: UCAB-CERPE-ACSI</a:t>
            </a:r>
            <a:endParaRPr lang="es-ES" sz="1500" b="1" dirty="0">
              <a:cs typeface="Arial" pitchFamily="34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29" r="7383" b="20184"/>
          <a:stretch/>
        </p:blipFill>
        <p:spPr>
          <a:xfrm>
            <a:off x="4499992" y="4302615"/>
            <a:ext cx="3675923" cy="253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3" name="8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32771512"/>
              </p:ext>
            </p:extLst>
          </p:nvPr>
        </p:nvGraphicFramePr>
        <p:xfrm>
          <a:off x="3862565" y="1635480"/>
          <a:ext cx="5173932" cy="316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5496" y="1635480"/>
            <a:ext cx="370104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400" b="1" dirty="0" smtClean="0"/>
              <a:t>III Cohorte - Octubre </a:t>
            </a:r>
            <a:r>
              <a:rPr lang="es-ES_tradnl" sz="1400" b="1" dirty="0"/>
              <a:t>2012 / Junio 2013</a:t>
            </a:r>
            <a:endParaRPr lang="es-VE" sz="1400" b="1" dirty="0"/>
          </a:p>
        </p:txBody>
      </p:sp>
    </p:spTree>
    <p:extLst>
      <p:ext uri="{BB962C8B-B14F-4D97-AF65-F5344CB8AC3E}">
        <p14:creationId xmlns="" xmlns:p14="http://schemas.microsoft.com/office/powerpoint/2010/main" val="3732907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33876" y="6147754"/>
            <a:ext cx="1074738" cy="70788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ts val="1600"/>
              </a:lnSpc>
              <a:defRPr/>
            </a:pPr>
            <a:r>
              <a:rPr lang="es-DO" sz="1000" b="1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  </a:t>
            </a:r>
            <a:r>
              <a:rPr lang="es-DO" sz="1400" b="1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Comisión  </a:t>
            </a:r>
          </a:p>
          <a:p>
            <a:pPr algn="ctr">
              <a:lnSpc>
                <a:spcPts val="1600"/>
              </a:lnSpc>
              <a:defRPr/>
            </a:pPr>
            <a:r>
              <a:rPr lang="es-DO" sz="1400" b="1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de </a:t>
            </a:r>
            <a:endParaRPr lang="es-VE" sz="1200" dirty="0"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Arial" panose="020B0604020202020204" pitchFamily="34" charset="0"/>
            </a:endParaRPr>
          </a:p>
          <a:p>
            <a:pPr algn="ctr" eaLnBrk="0" hangingPunct="0">
              <a:lnSpc>
                <a:spcPts val="1600"/>
              </a:lnSpc>
              <a:defRPr/>
            </a:pPr>
            <a:r>
              <a:rPr lang="es-DO" sz="1400" b="1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   Educación</a:t>
            </a:r>
            <a:endParaRPr lang="es-DO" sz="3600" dirty="0">
              <a:solidFill>
                <a:prstClr val="black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2132856"/>
            <a:ext cx="304799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DO" sz="2200" b="1" i="1" dirty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“Gestionar una obra desde nuestra identidad fundamental </a:t>
            </a:r>
            <a:endParaRPr lang="es-VE" sz="2200" i="1" dirty="0">
              <a:solidFill>
                <a:prstClr val="black"/>
              </a:solidFill>
              <a:latin typeface="Aparajita" pitchFamily="34" charset="0"/>
              <a:cs typeface="Aparajita" pitchFamily="34" charset="0"/>
            </a:endParaRPr>
          </a:p>
          <a:p>
            <a:pPr algn="ctr">
              <a:defRPr/>
            </a:pPr>
            <a:r>
              <a:rPr lang="es-DO" sz="2200" b="1" i="1" dirty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en clave pastoral”</a:t>
            </a:r>
            <a:endParaRPr lang="es-VE" sz="2200" i="1" dirty="0">
              <a:solidFill>
                <a:prstClr val="black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28" t="4999" r="15015"/>
          <a:stretch>
            <a:fillRect/>
          </a:stretch>
        </p:blipFill>
        <p:spPr bwMode="auto">
          <a:xfrm>
            <a:off x="4251325" y="409575"/>
            <a:ext cx="45481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96" y="6174846"/>
            <a:ext cx="1074668" cy="6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n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6" y="6040438"/>
            <a:ext cx="109378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105229" y="1009649"/>
            <a:ext cx="46942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DO" b="1" dirty="0">
                <a:solidFill>
                  <a:srgbClr val="4F81BD">
                    <a:lumMod val="75000"/>
                  </a:srgbClr>
                </a:solidFill>
                <a:latin typeface="Arial Black" pitchFamily="34" charset="0"/>
              </a:rPr>
              <a:t> </a:t>
            </a:r>
            <a:r>
              <a:rPr lang="es-DO" b="1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</a:rPr>
              <a:t>ELABORACIÓN CONSENSUADA DE DOCUMENTOS-MARCO PARA LA GESTIÓN EN CLAVE PASTORAL </a:t>
            </a:r>
            <a:endParaRPr lang="es-VE" dirty="0">
              <a:solidFill>
                <a:srgbClr val="4F81BD">
                  <a:lumMod val="75000"/>
                </a:srgbClr>
              </a:solidFill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105228" y="2200429"/>
            <a:ext cx="4694285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spc="-50" dirty="0" smtClean="0">
                <a:solidFill>
                  <a:prstClr val="black"/>
                </a:solidFill>
                <a:latin typeface="Calibri" panose="020F0502020204030204" pitchFamily="34" charset="0"/>
              </a:rPr>
              <a:t>Envío a los Rectores/Directores</a:t>
            </a:r>
            <a:r>
              <a:rPr lang="es-ES" spc="-50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es-ES" spc="-50" dirty="0">
                <a:solidFill>
                  <a:prstClr val="black"/>
                </a:solidFill>
                <a:latin typeface="Calibri" panose="020F0502020204030204" pitchFamily="34" charset="0"/>
              </a:rPr>
              <a:t>22 de febrero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Consulta con los equipos directivos ampliados</a:t>
            </a:r>
            <a:r>
              <a:rPr lang="es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es-ES" dirty="0">
                <a:solidFill>
                  <a:prstClr val="black"/>
                </a:solidFill>
                <a:latin typeface="Calibri" panose="020F0502020204030204" pitchFamily="34" charset="0"/>
              </a:rPr>
              <a:t>desde Marzo hasta Mayo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Devolución de aportes</a:t>
            </a:r>
            <a:r>
              <a:rPr lang="es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r>
              <a:rPr lang="es-VE" dirty="0">
                <a:solidFill>
                  <a:prstClr val="black"/>
                </a:solidFill>
                <a:latin typeface="Calibri" panose="020F0502020204030204" pitchFamily="34" charset="0"/>
              </a:rPr>
              <a:t>1 de junio </a:t>
            </a:r>
            <a:r>
              <a:rPr lang="es-VE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Revisión y publicación: </a:t>
            </a:r>
            <a:r>
              <a:rPr lang="es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junio y julio</a:t>
            </a:r>
            <a:endParaRPr lang="es-VE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643564" y="2200429"/>
            <a:ext cx="461665" cy="1477328"/>
          </a:xfrm>
          <a:prstGeom prst="rect">
            <a:avLst/>
          </a:prstGeom>
          <a:solidFill>
            <a:schemeClr val="bg2"/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Situación</a:t>
            </a:r>
            <a:endParaRPr lang="es-E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51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30187"/>
            <a:ext cx="3024187" cy="17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4 Rectángulo"/>
          <p:cNvSpPr/>
          <p:nvPr/>
        </p:nvSpPr>
        <p:spPr>
          <a:xfrm>
            <a:off x="467544" y="4077072"/>
            <a:ext cx="3047999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DO" sz="2200" b="1" i="1" dirty="0" smtClean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“</a:t>
            </a:r>
            <a:r>
              <a:rPr lang="es-ES" sz="2200" b="1" i="1" dirty="0" smtClean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Rasgos fundamentales que debe tener una obra promovida por la Compañía de Jesús en Venezuela</a:t>
            </a:r>
            <a:r>
              <a:rPr lang="es-DO" sz="2200" b="1" i="1" dirty="0" smtClean="0">
                <a:solidFill>
                  <a:prstClr val="black"/>
                </a:solidFill>
                <a:latin typeface="Aparajita" pitchFamily="34" charset="0"/>
                <a:cs typeface="Aparajita" pitchFamily="34" charset="0"/>
              </a:rPr>
              <a:t>”</a:t>
            </a:r>
            <a:endParaRPr lang="es-VE" sz="2200" i="1" dirty="0">
              <a:solidFill>
                <a:prstClr val="black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8" name="15 Rectángulo"/>
          <p:cNvSpPr/>
          <p:nvPr/>
        </p:nvSpPr>
        <p:spPr>
          <a:xfrm>
            <a:off x="3643564" y="4414872"/>
            <a:ext cx="461665" cy="1477328"/>
          </a:xfrm>
          <a:prstGeom prst="rect">
            <a:avLst/>
          </a:prstGeom>
          <a:solidFill>
            <a:schemeClr val="bg2"/>
          </a:solidFill>
        </p:spPr>
        <p:txBody>
          <a:bodyPr vert="vert270" wrap="square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Situación</a:t>
            </a:r>
            <a:endParaRPr lang="es-ES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9 CuadroTexto"/>
          <p:cNvSpPr txBox="1"/>
          <p:nvPr/>
        </p:nvSpPr>
        <p:spPr>
          <a:xfrm>
            <a:off x="4105229" y="4414872"/>
            <a:ext cx="4694285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Elaboración y consulta de papeles de trabajo</a:t>
            </a:r>
            <a:r>
              <a:rPr lang="es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: octubre 2012-marzo 2013</a:t>
            </a:r>
            <a:endParaRPr lang="es-E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Consulta en la Asamblea de Educación 2013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Revisión, ampliación de la consulta y publicación</a:t>
            </a:r>
            <a:r>
              <a:rPr lang="es-ES" dirty="0" smtClean="0">
                <a:solidFill>
                  <a:prstClr val="black"/>
                </a:solidFill>
                <a:latin typeface="Calibri" panose="020F0502020204030204" pitchFamily="34" charset="0"/>
              </a:rPr>
              <a:t>: mayo a julio</a:t>
            </a:r>
            <a:endParaRPr lang="es-E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755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35496" y="208745"/>
            <a:ext cx="9001000" cy="5635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VE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Asambleas 2010-2011-2012: Retos para las obras</a:t>
            </a:r>
            <a:endParaRPr lang="es-VE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995936" y="790780"/>
            <a:ext cx="5148064" cy="546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endParaRPr lang="es-ES" sz="2200" dirty="0" smtClean="0">
              <a:solidFill>
                <a:schemeClr val="tx1"/>
              </a:solidFill>
            </a:endParaRPr>
          </a:p>
          <a:p>
            <a:pPr marL="82550" indent="-82550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s-VE" sz="2200" spc="-80" dirty="0" smtClean="0">
                <a:solidFill>
                  <a:schemeClr val="tx1"/>
                </a:solidFill>
              </a:rPr>
              <a:t>1. Promover una “</a:t>
            </a:r>
            <a:r>
              <a:rPr lang="es-VE" sz="2200" b="1" spc="-80" dirty="0" smtClean="0">
                <a:solidFill>
                  <a:schemeClr val="tx1"/>
                </a:solidFill>
              </a:rPr>
              <a:t>gestión en clave de pastoral</a:t>
            </a:r>
            <a:r>
              <a:rPr lang="es-VE" sz="2200" spc="-80" dirty="0" smtClean="0">
                <a:solidFill>
                  <a:schemeClr val="tx1"/>
                </a:solidFill>
              </a:rPr>
              <a:t>” 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076" y="1054808"/>
            <a:ext cx="3491879" cy="212365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dirty="0" smtClean="0"/>
              <a:t>Se reflexionó sobre las fortalezas y debilidades en la formación del personal, el trabajo pastoral y la gestión de las obras en relación con la Identidad y Misión  </a:t>
            </a:r>
            <a:endParaRPr lang="es-VE" sz="2200" dirty="0"/>
          </a:p>
        </p:txBody>
      </p:sp>
      <p:sp>
        <p:nvSpPr>
          <p:cNvPr id="11" name="10 Flecha derecha"/>
          <p:cNvSpPr/>
          <p:nvPr/>
        </p:nvSpPr>
        <p:spPr>
          <a:xfrm>
            <a:off x="3531463" y="2660709"/>
            <a:ext cx="432048" cy="1368152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3977608" y="2969464"/>
            <a:ext cx="5148064" cy="750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 marL="8255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spc="-50" dirty="0">
                <a:solidFill>
                  <a:schemeClr val="tx1"/>
                </a:solidFill>
              </a:rPr>
              <a:t>4</a:t>
            </a:r>
            <a:r>
              <a:rPr lang="es-ES" sz="2000" spc="-50" dirty="0" smtClean="0">
                <a:solidFill>
                  <a:schemeClr val="tx1"/>
                </a:solidFill>
              </a:rPr>
              <a:t>. </a:t>
            </a:r>
            <a:r>
              <a:rPr lang="es-VE" sz="2200" spc="-50" dirty="0" smtClean="0">
                <a:solidFill>
                  <a:schemeClr val="tx1"/>
                </a:solidFill>
              </a:rPr>
              <a:t>Comprender la lógica del</a:t>
            </a:r>
            <a:r>
              <a:rPr lang="es-VE" sz="2200" b="1" spc="-50" dirty="0" smtClean="0">
                <a:solidFill>
                  <a:schemeClr val="tx1"/>
                </a:solidFill>
              </a:rPr>
              <a:t> mundo de los sujetos</a:t>
            </a:r>
            <a:r>
              <a:rPr lang="es-VE" sz="2200" spc="-50" dirty="0" smtClean="0">
                <a:solidFill>
                  <a:schemeClr val="tx1"/>
                </a:solidFill>
              </a:rPr>
              <a:t> de la acción pastoral.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977608" y="4631117"/>
            <a:ext cx="5148064" cy="1010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</a:p>
          <a:p>
            <a:pPr marL="82550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spc="-50" dirty="0">
                <a:solidFill>
                  <a:schemeClr val="tx1"/>
                </a:solidFill>
              </a:rPr>
              <a:t>6</a:t>
            </a:r>
            <a:r>
              <a:rPr lang="es-ES" sz="2200" b="1" spc="-50" dirty="0" smtClean="0">
                <a:solidFill>
                  <a:schemeClr val="tx1"/>
                </a:solidFill>
              </a:rPr>
              <a:t>. </a:t>
            </a:r>
            <a:r>
              <a:rPr lang="es-VE" sz="2200" b="1" spc="-50" dirty="0" smtClean="0">
                <a:solidFill>
                  <a:schemeClr val="tx1"/>
                </a:solidFill>
              </a:rPr>
              <a:t>Revisar la pastoral hacia los</a:t>
            </a:r>
            <a:r>
              <a:rPr lang="es-VE" sz="2200" spc="-50" dirty="0" smtClean="0">
                <a:solidFill>
                  <a:schemeClr val="tx1"/>
                </a:solidFill>
              </a:rPr>
              <a:t> </a:t>
            </a:r>
            <a:r>
              <a:rPr lang="es-VE" sz="2200" b="1" spc="-50" dirty="0" smtClean="0">
                <a:solidFill>
                  <a:schemeClr val="tx1"/>
                </a:solidFill>
              </a:rPr>
              <a:t>alumnos</a:t>
            </a:r>
            <a:r>
              <a:rPr lang="es-VE" sz="2200" spc="-50" dirty="0" smtClean="0">
                <a:solidFill>
                  <a:schemeClr val="tx1"/>
                </a:solidFill>
              </a:rPr>
              <a:t> desde las competencias, articulando con lo pedagógico en los proyectos curriculares</a:t>
            </a:r>
            <a:r>
              <a:rPr lang="es-VE" sz="2200" dirty="0" smtClean="0">
                <a:solidFill>
                  <a:schemeClr val="tx1"/>
                </a:solidFill>
              </a:rPr>
              <a:t>.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94220" y="2228097"/>
            <a:ext cx="5148064" cy="665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VE" sz="2200" b="1" dirty="0" smtClean="0">
              <a:solidFill>
                <a:schemeClr val="tx1"/>
              </a:solidFill>
            </a:endParaRPr>
          </a:p>
          <a:p>
            <a:pPr marL="8255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spc="-50" dirty="0" smtClean="0">
                <a:solidFill>
                  <a:schemeClr val="tx1"/>
                </a:solidFill>
              </a:rPr>
              <a:t>3. </a:t>
            </a:r>
            <a:r>
              <a:rPr lang="es-VE" sz="2200" b="1" spc="-50" dirty="0" smtClean="0">
                <a:solidFill>
                  <a:schemeClr val="tx1"/>
                </a:solidFill>
              </a:rPr>
              <a:t>Formar al personal </a:t>
            </a:r>
            <a:r>
              <a:rPr lang="es-VE" sz="2200" spc="-50" dirty="0" smtClean="0">
                <a:solidFill>
                  <a:schemeClr val="tx1"/>
                </a:solidFill>
              </a:rPr>
              <a:t>en identidad y misión con énfasis en lo humano-espiritual. 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 smtClean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77608" y="5725856"/>
            <a:ext cx="5148064" cy="5716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endParaRPr lang="es-ES" sz="2200" dirty="0" smtClean="0">
              <a:solidFill>
                <a:schemeClr val="tx1"/>
              </a:solidFill>
            </a:endParaRP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dirty="0">
                <a:solidFill>
                  <a:schemeClr val="tx1"/>
                </a:solidFill>
              </a:rPr>
              <a:t>7</a:t>
            </a:r>
            <a:r>
              <a:rPr lang="es-VE" sz="2200" dirty="0" smtClean="0">
                <a:solidFill>
                  <a:schemeClr val="tx1"/>
                </a:solidFill>
              </a:rPr>
              <a:t>. Trabajar el </a:t>
            </a:r>
            <a:r>
              <a:rPr lang="es-VE" sz="2200" b="1" dirty="0" smtClean="0">
                <a:solidFill>
                  <a:schemeClr val="tx1"/>
                </a:solidFill>
              </a:rPr>
              <a:t>discernimiento vocacional</a:t>
            </a:r>
            <a:r>
              <a:rPr lang="es-VE" sz="2200" dirty="0" smtClean="0">
                <a:solidFill>
                  <a:schemeClr val="tx1"/>
                </a:solidFill>
              </a:rPr>
              <a:t>.  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2263" y="3501008"/>
            <a:ext cx="3491880" cy="246221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dirty="0" smtClean="0"/>
              <a:t>Se identificaron retos y líneas de trabajo para orientar decisiones y acciones que faciliten el avance hacia estados deseables según las realidades de las obras</a:t>
            </a:r>
            <a:endParaRPr lang="es-VE" sz="2200" dirty="0"/>
          </a:p>
        </p:txBody>
      </p:sp>
      <p:sp>
        <p:nvSpPr>
          <p:cNvPr id="15" name="8 Rectángulo"/>
          <p:cNvSpPr/>
          <p:nvPr/>
        </p:nvSpPr>
        <p:spPr>
          <a:xfrm>
            <a:off x="3995936" y="1409864"/>
            <a:ext cx="5148064" cy="7418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 smtClean="0">
                <a:solidFill>
                  <a:schemeClr val="tx1"/>
                </a:solidFill>
              </a:rPr>
              <a:t> </a:t>
            </a:r>
          </a:p>
          <a:p>
            <a:pPr marL="82550" indent="-8255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spc="-50" dirty="0" smtClean="0">
                <a:solidFill>
                  <a:schemeClr val="tx1"/>
                </a:solidFill>
              </a:rPr>
              <a:t> 2. Incorporar </a:t>
            </a:r>
            <a:r>
              <a:rPr lang="es-VE" sz="2200" b="1" spc="-50" dirty="0" smtClean="0">
                <a:solidFill>
                  <a:schemeClr val="tx1"/>
                </a:solidFill>
              </a:rPr>
              <a:t>la pastoral </a:t>
            </a:r>
            <a:r>
              <a:rPr lang="es-VE" sz="2200" spc="-50" dirty="0" smtClean="0">
                <a:solidFill>
                  <a:schemeClr val="tx1"/>
                </a:solidFill>
              </a:rPr>
              <a:t>como dimensión</a:t>
            </a:r>
            <a:r>
              <a:rPr lang="es-VE" sz="2200" b="1" spc="-50" dirty="0" smtClean="0">
                <a:solidFill>
                  <a:schemeClr val="tx1"/>
                </a:solidFill>
              </a:rPr>
              <a:t> </a:t>
            </a:r>
            <a:r>
              <a:rPr lang="es-VE" sz="2200" spc="-50" dirty="0" smtClean="0">
                <a:solidFill>
                  <a:schemeClr val="tx1"/>
                </a:solidFill>
              </a:rPr>
              <a:t>de la</a:t>
            </a:r>
            <a:r>
              <a:rPr lang="es-VE" sz="2200" b="1" spc="-50" dirty="0" smtClean="0">
                <a:solidFill>
                  <a:schemeClr val="tx1"/>
                </a:solidFill>
              </a:rPr>
              <a:t> cultura y  gestión.</a:t>
            </a:r>
            <a:r>
              <a:rPr lang="es-VE" sz="2200" spc="-50" dirty="0" smtClean="0">
                <a:solidFill>
                  <a:schemeClr val="tx1"/>
                </a:solidFill>
              </a:rPr>
              <a:t> 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6" name="8 Rectángulo"/>
          <p:cNvSpPr/>
          <p:nvPr/>
        </p:nvSpPr>
        <p:spPr>
          <a:xfrm>
            <a:off x="3977608" y="3805386"/>
            <a:ext cx="5148064" cy="752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endParaRPr lang="es-ES" sz="2200" dirty="0" smtClean="0">
              <a:solidFill>
                <a:schemeClr val="tx1"/>
              </a:solidFill>
            </a:endParaRPr>
          </a:p>
          <a:p>
            <a:pPr marL="82550" indent="-82550" fontAlgn="auto"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s-VE" sz="2200" spc="-50" dirty="0" smtClean="0">
                <a:solidFill>
                  <a:schemeClr val="tx1"/>
                </a:solidFill>
              </a:rPr>
              <a:t> 5. Construir una </a:t>
            </a:r>
            <a:r>
              <a:rPr lang="es-VE" sz="2200" b="1" spc="-50" dirty="0">
                <a:solidFill>
                  <a:schemeClr val="tx1"/>
                </a:solidFill>
              </a:rPr>
              <a:t>pastoral dialogante y </a:t>
            </a:r>
            <a:r>
              <a:rPr lang="es-VE" sz="2200" b="1" spc="-50" dirty="0" smtClean="0">
                <a:solidFill>
                  <a:schemeClr val="tx1"/>
                </a:solidFill>
              </a:rPr>
              <a:t>contextualizada.</a:t>
            </a:r>
            <a:endParaRPr lang="es-VE" sz="2200" spc="-50" dirty="0" smtClean="0">
              <a:solidFill>
                <a:schemeClr val="tx1"/>
              </a:solidFill>
            </a:endParaRP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67544" y="119675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</a:rPr>
              <a:t>DIPLOMADO EN GERENCIA SOCIAL IGNACIANA </a:t>
            </a:r>
            <a:endParaRPr lang="es-ES_tradnl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504" y="2345099"/>
            <a:ext cx="3672408" cy="43242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cs typeface="Arial" pitchFamily="34" charset="0"/>
              </a:rPr>
              <a:t>Participantes: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cs typeface="Arial" pitchFamily="34" charset="0"/>
              </a:rPr>
              <a:t>13 de Venezuela (UCAB, UCAT, CLG, AEUCAB, CERPE,  SJR 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cs typeface="Arial" pitchFamily="34" charset="0"/>
              </a:rPr>
              <a:t>17 otros: Ecuador (1), España (1), Chile (1), Colombia (6), Bolivia (5), Brasil (1), </a:t>
            </a:r>
            <a:r>
              <a:rPr lang="es-ES" dirty="0" err="1" smtClean="0">
                <a:cs typeface="Arial" pitchFamily="34" charset="0"/>
              </a:rPr>
              <a:t>Mexico</a:t>
            </a:r>
            <a:r>
              <a:rPr lang="es-ES" dirty="0" smtClean="0">
                <a:cs typeface="Arial" pitchFamily="34" charset="0"/>
              </a:rPr>
              <a:t> (2).</a:t>
            </a:r>
            <a:endParaRPr lang="es-ES" dirty="0">
              <a:cs typeface="Arial" pitchFamily="34" charset="0"/>
            </a:endParaRP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VE" b="1" dirty="0" smtClean="0">
                <a:cs typeface="Arial" pitchFamily="34" charset="0"/>
              </a:rPr>
              <a:t>Estrategias</a:t>
            </a:r>
            <a:r>
              <a:rPr lang="es-VE" b="1" dirty="0">
                <a:cs typeface="Arial" pitchFamily="34" charset="0"/>
              </a:rPr>
              <a:t>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dirty="0" smtClean="0">
                <a:cs typeface="Arial" pitchFamily="34" charset="0"/>
              </a:rPr>
              <a:t>Modalidad  virtual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dirty="0" smtClean="0">
                <a:cs typeface="Arial" pitchFamily="34" charset="0"/>
              </a:rPr>
              <a:t>Tutorías virtuales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VE" dirty="0" smtClean="0">
                <a:cs typeface="Arial" pitchFamily="34" charset="0"/>
              </a:rPr>
              <a:t>Foros con expertos</a:t>
            </a:r>
          </a:p>
          <a:p>
            <a:r>
              <a:rPr lang="es-ES_tradnl" b="1" dirty="0" smtClean="0">
                <a:solidFill>
                  <a:schemeClr val="tx1"/>
                </a:solidFill>
              </a:rPr>
              <a:t>Equipos de Apoyo:</a:t>
            </a:r>
          </a:p>
          <a:p>
            <a:pPr marL="108000" indent="-108000">
              <a:buFont typeface="Wingdings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CERPE</a:t>
            </a:r>
          </a:p>
          <a:p>
            <a:pPr marL="108000" indent="-108000">
              <a:buFont typeface="Wingdings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 UCAB</a:t>
            </a:r>
          </a:p>
          <a:p>
            <a:pPr marL="108000" indent="-108000">
              <a:buFont typeface="Wingdings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Universidad Javeriana</a:t>
            </a:r>
          </a:p>
          <a:p>
            <a:pPr marL="108000" indent="-108000"/>
            <a:r>
              <a:rPr lang="es-ES" b="1" dirty="0" smtClean="0">
                <a:solidFill>
                  <a:schemeClr val="tx1"/>
                </a:solidFill>
                <a:cs typeface="Arial" pitchFamily="34" charset="0"/>
              </a:rPr>
              <a:t>Acreditación</a:t>
            </a:r>
            <a:r>
              <a:rPr lang="es-ES" dirty="0" smtClean="0">
                <a:solidFill>
                  <a:schemeClr val="tx1"/>
                </a:solidFill>
                <a:cs typeface="Arial" pitchFamily="34" charset="0"/>
              </a:rPr>
              <a:t>: Universidad Javeriana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7504" y="1772816"/>
            <a:ext cx="3672408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Octubre </a:t>
            </a:r>
            <a:r>
              <a:rPr lang="es-ES_tradnl" sz="2000" b="1" dirty="0">
                <a:solidFill>
                  <a:schemeClr val="bg1"/>
                </a:solidFill>
              </a:rPr>
              <a:t>2012 / Junio 2013</a:t>
            </a:r>
            <a:endParaRPr lang="es-VE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barrios\Pictures\CURSO 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47" y="314534"/>
            <a:ext cx="2752725" cy="866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cerpe.org.ve/system/html/Foto%20Acto%20de%20Clausura%20del%20DGSI%20Venezuela-4ccbe9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36" y="1711135"/>
            <a:ext cx="3058572" cy="2293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cerpe.org.ve/tl_files/Cerpe/contenido/imagenes/Identidad%20y%20Mision/DG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037"/>
            <a:ext cx="1512168" cy="1461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139952" y="4109878"/>
            <a:ext cx="4896544" cy="25853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s-VE" b="1" dirty="0" smtClean="0">
                <a:cs typeface="Arial" pitchFamily="34" charset="0"/>
              </a:rPr>
              <a:t>Contenidos</a:t>
            </a:r>
            <a:r>
              <a:rPr lang="es-VE" b="1" dirty="0">
                <a:cs typeface="Arial" pitchFamily="34" charset="0"/>
              </a:rPr>
              <a:t>: </a:t>
            </a:r>
            <a:r>
              <a:rPr lang="es-VE" b="1" dirty="0" smtClean="0">
                <a:cs typeface="Arial" pitchFamily="34" charset="0"/>
              </a:rPr>
              <a:t>4 Ejes temáticos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Identidad Ignaciana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Gerencia Social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Contexto y Enfoques de Desarrollo en América Latina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Direccionamiento Estratégico y Planeación de Proyectos en Clave Ignaciana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Gestión Humana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Gestión de Recursos Materiales y Financieros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/>
              <a:t>Redes y Alianzas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VE" sz="1600" dirty="0" smtClean="0"/>
              <a:t>Proyecto de Mejoramiento</a:t>
            </a:r>
          </a:p>
        </p:txBody>
      </p:sp>
    </p:spTree>
    <p:extLst>
      <p:ext uri="{BB962C8B-B14F-4D97-AF65-F5344CB8AC3E}">
        <p14:creationId xmlns="" xmlns:p14="http://schemas.microsoft.com/office/powerpoint/2010/main" val="437689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7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solicitada a las Obras</a:t>
            </a:r>
            <a:endParaRPr lang="es-VE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42717" y="1916832"/>
            <a:ext cx="775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/>
              <a:t>El 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de Prioridad </a:t>
            </a:r>
            <a:r>
              <a:rPr lang="es-ES" sz="2400" dirty="0" smtClean="0"/>
              <a:t>que asignan a cada Reto.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/>
              <a:t>La valoración del 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 de Avance </a:t>
            </a:r>
            <a:r>
              <a:rPr lang="es-ES" sz="2400" dirty="0" smtClean="0"/>
              <a:t>respecto a estados deseables.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/>
              <a:t>Las 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cciones </a:t>
            </a:r>
            <a:r>
              <a:rPr lang="es-ES" sz="2400" dirty="0" smtClean="0"/>
              <a:t>realizadas, en proceso o de ejecución ya planificada, desde el curso 2010-2011 hasta febrero 2013.</a:t>
            </a:r>
            <a:r>
              <a:rPr lang="es-ES" dirty="0" smtClean="0"/>
              <a:t>  </a:t>
            </a:r>
            <a:endParaRPr lang="es-VE" dirty="0"/>
          </a:p>
        </p:txBody>
      </p:sp>
      <p:sp>
        <p:nvSpPr>
          <p:cNvPr id="4" name="CuadroTexto 3"/>
          <p:cNvSpPr txBox="1"/>
          <p:nvPr/>
        </p:nvSpPr>
        <p:spPr>
          <a:xfrm>
            <a:off x="2627784" y="56612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Se procesaron 20 cuestionarios</a:t>
            </a:r>
            <a:endParaRPr lang="es-VE" b="1" dirty="0"/>
          </a:p>
        </p:txBody>
      </p:sp>
    </p:spTree>
    <p:extLst>
      <p:ext uri="{BB962C8B-B14F-4D97-AF65-F5344CB8AC3E}">
        <p14:creationId xmlns="" xmlns:p14="http://schemas.microsoft.com/office/powerpoint/2010/main" val="1624943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83568" y="548680"/>
            <a:ext cx="792088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Resultados: Priorización de los Retos</a:t>
            </a:r>
            <a:endParaRPr lang="es-VE" sz="3200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1560" y="125656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400" dirty="0" smtClean="0"/>
              <a:t>Hay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patrones diferentes </a:t>
            </a:r>
            <a:r>
              <a:rPr lang="es-ES" sz="2400" dirty="0" smtClean="0"/>
              <a:t>en las prioridades que las obras asignan a cada reto, lo que refleja </a:t>
            </a:r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situaciones y necesidades diversas</a:t>
            </a:r>
            <a:r>
              <a:rPr lang="es-ES" sz="2400" dirty="0" smtClean="0"/>
              <a:t>.</a:t>
            </a:r>
          </a:p>
          <a:p>
            <a:pPr lvl="1"/>
            <a:endParaRPr lang="es-VE" dirty="0"/>
          </a:p>
        </p:txBody>
      </p:sp>
      <p:sp>
        <p:nvSpPr>
          <p:cNvPr id="2" name="1 CuadroTexto"/>
          <p:cNvSpPr txBox="1"/>
          <p:nvPr/>
        </p:nvSpPr>
        <p:spPr>
          <a:xfrm>
            <a:off x="585780" y="2564904"/>
            <a:ext cx="8090676" cy="3721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2400" dirty="0"/>
              <a:t>2. Orden de prioridad (promedio) de mayor a menor:</a:t>
            </a:r>
          </a:p>
          <a:p>
            <a:pPr marL="800100" lvl="1" indent="-342900">
              <a:spcBef>
                <a:spcPts val="6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3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del personal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en clave de Pastoral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como dimensión estratégica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Comprensión de los sujetos de la pastoral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Revisión de la Pastoral hacia los alumnos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2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dialogante y contextualizada</a:t>
            </a:r>
          </a:p>
          <a:p>
            <a:pPr marL="800100" lvl="1" indent="-3429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Discernimiento vocacional 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="" xmlns:p14="http://schemas.microsoft.com/office/powerpoint/2010/main" val="184469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748154"/>
            <a:ext cx="8568952" cy="52565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3527" y="332656"/>
            <a:ext cx="8559073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Resultados: Orden según el Grado de Avance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y el Nº de Acciones registradas</a:t>
            </a:r>
            <a:endParaRPr lang="es-VE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3527" y="5733256"/>
            <a:ext cx="856895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 observa gran coincidencia de orden, lo que estaría reflejando  coherencia en las decisiones sobre las acciones que se emprenden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025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2134995458"/>
              </p:ext>
            </p:extLst>
          </p:nvPr>
        </p:nvGraphicFramePr>
        <p:xfrm>
          <a:off x="0" y="332656"/>
          <a:ext cx="889248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573206" y="1982135"/>
            <a:ext cx="8570794" cy="753146"/>
          </a:xfrm>
          <a:prstGeom prst="rect">
            <a:avLst/>
          </a:prstGeom>
          <a:solidFill>
            <a:srgbClr val="57A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L.6. Profundización del </a:t>
            </a:r>
            <a:r>
              <a:rPr lang="es-VE" sz="2400" b="1" dirty="0" smtClean="0">
                <a:solidFill>
                  <a:schemeClr val="tx1"/>
                </a:solidFill>
              </a:rPr>
              <a:t>trabajo en Red </a:t>
            </a:r>
            <a:r>
              <a:rPr lang="es-VE" sz="2400" dirty="0" smtClean="0">
                <a:solidFill>
                  <a:schemeClr val="tx1"/>
                </a:solidFill>
              </a:rPr>
              <a:t>con otras Obras de la SJ y la Iglesia</a:t>
            </a:r>
            <a:r>
              <a:rPr lang="es-VE" sz="2400" b="1" dirty="0" smtClean="0">
                <a:solidFill>
                  <a:schemeClr val="tx1"/>
                </a:solidFill>
              </a:rPr>
              <a:t>.</a:t>
            </a:r>
            <a:r>
              <a:rPr lang="es-VE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67778" y="1094388"/>
            <a:ext cx="8568952" cy="720080"/>
          </a:xfrm>
          <a:prstGeom prst="rect">
            <a:avLst/>
          </a:prstGeom>
          <a:solidFill>
            <a:srgbClr val="268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L.1. Creación de condiciones que favorecen una </a:t>
            </a:r>
            <a:r>
              <a:rPr lang="es-VE" sz="2400" b="1" dirty="0" smtClean="0">
                <a:solidFill>
                  <a:schemeClr val="tx1"/>
                </a:solidFill>
              </a:rPr>
              <a:t>cultura institucional con raíces en la identidad y valores cristianos.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67778" y="3725838"/>
            <a:ext cx="8568952" cy="746907"/>
          </a:xfrm>
          <a:prstGeom prst="rect">
            <a:avLst/>
          </a:prstGeom>
          <a:solidFill>
            <a:srgbClr val="BFDE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L.2. Cuido de la </a:t>
            </a:r>
            <a:r>
              <a:rPr lang="es-VE" sz="2400" b="1" dirty="0" smtClean="0">
                <a:solidFill>
                  <a:schemeClr val="tx1"/>
                </a:solidFill>
              </a:rPr>
              <a:t>formación del equipo directivo en la lógica de la Misión de la obra, la SJ y la Iglesia </a:t>
            </a:r>
            <a:r>
              <a:rPr lang="es-VE" sz="2400" dirty="0" smtClean="0">
                <a:solidFill>
                  <a:schemeClr val="tx1"/>
                </a:solidFill>
              </a:rPr>
              <a:t>para asumirlas en la gestión.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75048" y="2860371"/>
            <a:ext cx="8568952" cy="701073"/>
          </a:xfrm>
          <a:prstGeom prst="rect">
            <a:avLst/>
          </a:prstGeom>
          <a:solidFill>
            <a:srgbClr val="9CC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L.4. Atención a las necesidades del </a:t>
            </a:r>
            <a:r>
              <a:rPr lang="es-VE" sz="2400" b="1" dirty="0" smtClean="0">
                <a:solidFill>
                  <a:schemeClr val="tx1"/>
                </a:solidFill>
              </a:rPr>
              <a:t>desarrollo humano-profesional del personal</a:t>
            </a:r>
            <a:r>
              <a:rPr lang="es-VE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75048" y="5528160"/>
            <a:ext cx="856895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L.5. Creación de sentido de </a:t>
            </a:r>
            <a:r>
              <a:rPr lang="es-VE" sz="2400" b="1" dirty="0" smtClean="0">
                <a:solidFill>
                  <a:schemeClr val="tx1"/>
                </a:solidFill>
              </a:rPr>
              <a:t>cuerpo apostólico</a:t>
            </a:r>
            <a:r>
              <a:rPr lang="es-VE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9" name="24 Rectángulo"/>
          <p:cNvSpPr/>
          <p:nvPr/>
        </p:nvSpPr>
        <p:spPr>
          <a:xfrm>
            <a:off x="567778" y="4597835"/>
            <a:ext cx="8568952" cy="805236"/>
          </a:xfrm>
          <a:prstGeom prst="rect">
            <a:avLst/>
          </a:prstGeom>
          <a:solidFill>
            <a:srgbClr val="E2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L.3. Mayor conocimiento y uso de </a:t>
            </a:r>
            <a:r>
              <a:rPr lang="es-VE" sz="2400" b="1" dirty="0" smtClean="0">
                <a:solidFill>
                  <a:schemeClr val="tx1"/>
                </a:solidFill>
              </a:rPr>
              <a:t>herramientas de gestión</a:t>
            </a:r>
            <a:r>
              <a:rPr lang="es-VE" sz="2400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96336" y="6452933"/>
            <a:ext cx="154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Prioridad 6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183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44591043"/>
              </p:ext>
            </p:extLst>
          </p:nvPr>
        </p:nvGraphicFramePr>
        <p:xfrm>
          <a:off x="0" y="188640"/>
          <a:ext cx="8892480" cy="81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582980" y="2123666"/>
            <a:ext cx="8568952" cy="9452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L.2. Definición de </a:t>
            </a:r>
            <a:r>
              <a:rPr lang="es-VE" sz="2400" b="1" dirty="0" smtClean="0">
                <a:solidFill>
                  <a:schemeClr val="tx1"/>
                </a:solidFill>
              </a:rPr>
              <a:t>políticas/planes para la pastoral, asignación de recursos y seguimiento/evaluación.</a:t>
            </a:r>
            <a:r>
              <a:rPr lang="es-VE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74530" y="1071742"/>
            <a:ext cx="8568952" cy="862611"/>
          </a:xfrm>
          <a:prstGeom prst="rect">
            <a:avLst/>
          </a:prstGeom>
          <a:solidFill>
            <a:srgbClr val="268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L.1. Reflexión y elaboración de </a:t>
            </a:r>
            <a:r>
              <a:rPr lang="es-VE" sz="2400" b="1" dirty="0" smtClean="0">
                <a:solidFill>
                  <a:schemeClr val="tx1"/>
                </a:solidFill>
              </a:rPr>
              <a:t>documentos marcos sobre la dimensión pastoral.</a:t>
            </a:r>
            <a:r>
              <a:rPr lang="es-VE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93252" y="4239990"/>
            <a:ext cx="8568952" cy="843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L.3. Atención a las </a:t>
            </a:r>
            <a:r>
              <a:rPr lang="es-VE" sz="2400" b="1" dirty="0" smtClean="0">
                <a:solidFill>
                  <a:schemeClr val="tx1"/>
                </a:solidFill>
              </a:rPr>
              <a:t>estructuras organizacionales</a:t>
            </a:r>
            <a:r>
              <a:rPr lang="es-VE" sz="2400" dirty="0" smtClean="0">
                <a:solidFill>
                  <a:schemeClr val="tx1"/>
                </a:solidFill>
              </a:rPr>
              <a:t> y su funcionamiento.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75048" y="3258272"/>
            <a:ext cx="8568952" cy="7924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L.4. </a:t>
            </a:r>
            <a:r>
              <a:rPr lang="es-VE" sz="2400" b="1" dirty="0" smtClean="0">
                <a:solidFill>
                  <a:schemeClr val="tx1"/>
                </a:solidFill>
              </a:rPr>
              <a:t>Mayor acompañamiento de los directivos</a:t>
            </a:r>
            <a:r>
              <a:rPr lang="es-VE" sz="2400" dirty="0" smtClean="0">
                <a:solidFill>
                  <a:schemeClr val="tx1"/>
                </a:solidFill>
              </a:rPr>
              <a:t> a las unidades de pastoral.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95985" y="5272908"/>
            <a:ext cx="8568952" cy="925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L.5. Discernir la </a:t>
            </a:r>
            <a:r>
              <a:rPr lang="es-VE" sz="2400" b="1" dirty="0" smtClean="0">
                <a:solidFill>
                  <a:schemeClr val="tx1"/>
                </a:solidFill>
              </a:rPr>
              <a:t>pertinencia del término “pastoral”</a:t>
            </a:r>
            <a:r>
              <a:rPr lang="es-VE" sz="2400" dirty="0" smtClean="0">
                <a:solidFill>
                  <a:schemeClr val="tx1"/>
                </a:solidFill>
              </a:rPr>
              <a:t> en las universidades.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96336" y="6452933"/>
            <a:ext cx="154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Prioridad 5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36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2356549093"/>
              </p:ext>
            </p:extLst>
          </p:nvPr>
        </p:nvGraphicFramePr>
        <p:xfrm>
          <a:off x="0" y="260648"/>
          <a:ext cx="8892480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565936" y="2186517"/>
            <a:ext cx="8570794" cy="591503"/>
          </a:xfrm>
          <a:prstGeom prst="rect">
            <a:avLst/>
          </a:prstGeom>
          <a:solidFill>
            <a:srgbClr val="6FB1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L.3. Programas de </a:t>
            </a:r>
            <a:r>
              <a:rPr lang="es-VE" sz="2400" b="1" dirty="0" smtClean="0">
                <a:solidFill>
                  <a:schemeClr val="tx1"/>
                </a:solidFill>
              </a:rPr>
              <a:t>formación en servicio.</a:t>
            </a:r>
            <a:r>
              <a:rPr lang="es-VE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67778" y="837323"/>
            <a:ext cx="8568952" cy="556694"/>
          </a:xfrm>
          <a:prstGeom prst="rect">
            <a:avLst/>
          </a:prstGeom>
          <a:solidFill>
            <a:srgbClr val="2680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L.6. Ofrecimiento de espacios para el </a:t>
            </a:r>
            <a:r>
              <a:rPr lang="es-VE" sz="2400" b="1" dirty="0" smtClean="0">
                <a:solidFill>
                  <a:schemeClr val="tx1"/>
                </a:solidFill>
              </a:rPr>
              <a:t>cultivo de la espiritualidad.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567778" y="3560593"/>
            <a:ext cx="8568952" cy="612132"/>
          </a:xfrm>
          <a:prstGeom prst="rect">
            <a:avLst/>
          </a:prstGeom>
          <a:solidFill>
            <a:srgbClr val="B8DB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L.7. Formación de los </a:t>
            </a:r>
            <a:r>
              <a:rPr lang="es-VE" sz="2400" b="1" dirty="0" smtClean="0">
                <a:solidFill>
                  <a:schemeClr val="tx1"/>
                </a:solidFill>
              </a:rPr>
              <a:t>responsables de la pastoral</a:t>
            </a:r>
            <a:r>
              <a:rPr lang="es-VE" sz="2400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81157" y="2912976"/>
            <a:ext cx="8568952" cy="515118"/>
          </a:xfrm>
          <a:prstGeom prst="rect">
            <a:avLst/>
          </a:prstGeom>
          <a:solidFill>
            <a:srgbClr val="9CCA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L.1. Existencia de una </a:t>
            </a:r>
            <a:r>
              <a:rPr lang="es-VE" sz="2400" b="1" dirty="0" smtClean="0">
                <a:solidFill>
                  <a:schemeClr val="tx1"/>
                </a:solidFill>
              </a:rPr>
              <a:t>propuesta de formación</a:t>
            </a:r>
            <a:r>
              <a:rPr lang="es-VE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575048" y="5176465"/>
            <a:ext cx="8568952" cy="754094"/>
          </a:xfrm>
          <a:prstGeom prst="rect">
            <a:avLst/>
          </a:prstGeom>
          <a:solidFill>
            <a:srgbClr val="EBF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L.8. Existencia de </a:t>
            </a:r>
            <a:r>
              <a:rPr lang="es-VE" sz="2400" b="1" dirty="0" smtClean="0">
                <a:solidFill>
                  <a:schemeClr val="tx1"/>
                </a:solidFill>
              </a:rPr>
              <a:t>una instancia responsable </a:t>
            </a:r>
            <a:r>
              <a:rPr lang="es-VE" sz="2400" dirty="0" smtClean="0">
                <a:solidFill>
                  <a:schemeClr val="tx1"/>
                </a:solidFill>
              </a:rPr>
              <a:t>de la formación del personal.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9" name="24 Rectángulo"/>
          <p:cNvSpPr/>
          <p:nvPr/>
        </p:nvSpPr>
        <p:spPr>
          <a:xfrm>
            <a:off x="575048" y="4328920"/>
            <a:ext cx="8568952" cy="700813"/>
          </a:xfrm>
          <a:prstGeom prst="rect">
            <a:avLst/>
          </a:prstGeom>
          <a:solidFill>
            <a:srgbClr val="D2E7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L.4. Profundización de la formación de </a:t>
            </a:r>
            <a:r>
              <a:rPr lang="es-VE" sz="2400" b="1" dirty="0" smtClean="0">
                <a:solidFill>
                  <a:schemeClr val="tx1"/>
                </a:solidFill>
              </a:rPr>
              <a:t>laicos cristianos para una mejor colaboración.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10" name="23 Rectángulo"/>
          <p:cNvSpPr/>
          <p:nvPr/>
        </p:nvSpPr>
        <p:spPr>
          <a:xfrm>
            <a:off x="575048" y="1484519"/>
            <a:ext cx="8568952" cy="576909"/>
          </a:xfrm>
          <a:prstGeom prst="rect">
            <a:avLst/>
          </a:prstGeom>
          <a:solidFill>
            <a:srgbClr val="3F97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L.2. </a:t>
            </a:r>
            <a:r>
              <a:rPr lang="es-VE" sz="2400" b="1" dirty="0" smtClean="0">
                <a:solidFill>
                  <a:schemeClr val="tx1"/>
                </a:solidFill>
              </a:rPr>
              <a:t>Inducción </a:t>
            </a:r>
            <a:r>
              <a:rPr lang="es-VE" sz="2400" dirty="0" smtClean="0">
                <a:solidFill>
                  <a:schemeClr val="tx1"/>
                </a:solidFill>
              </a:rPr>
              <a:t>obligatoria del nuevo personal</a:t>
            </a:r>
            <a:r>
              <a:rPr lang="es-VE" sz="2400" b="1" dirty="0" smtClean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1" name="26 Rectángulo"/>
          <p:cNvSpPr/>
          <p:nvPr/>
        </p:nvSpPr>
        <p:spPr>
          <a:xfrm>
            <a:off x="567778" y="6043279"/>
            <a:ext cx="8568952" cy="62608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4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L.5. Cuidado de la </a:t>
            </a:r>
            <a:r>
              <a:rPr lang="es-VE" sz="2400" b="1" dirty="0" smtClean="0">
                <a:solidFill>
                  <a:schemeClr val="tx1"/>
                </a:solidFill>
              </a:rPr>
              <a:t>formación de los directivos </a:t>
            </a:r>
            <a:r>
              <a:rPr lang="es-VE" sz="2400" dirty="0" smtClean="0">
                <a:solidFill>
                  <a:schemeClr val="tx1"/>
                </a:solidFill>
              </a:rPr>
              <a:t>y candidatos potenciales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596336" y="6356319"/>
            <a:ext cx="154039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Prioridad 7</a:t>
            </a:r>
            <a:endParaRPr lang="es-V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6249378"/>
              </p:ext>
            </p:extLst>
          </p:nvPr>
        </p:nvGraphicFramePr>
        <p:xfrm>
          <a:off x="0" y="332656"/>
          <a:ext cx="88924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20 Rectángulo"/>
          <p:cNvSpPr/>
          <p:nvPr/>
        </p:nvSpPr>
        <p:spPr>
          <a:xfrm>
            <a:off x="467544" y="1268760"/>
            <a:ext cx="8568952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L.2. Permanente </a:t>
            </a:r>
            <a:r>
              <a:rPr lang="es-VE" sz="2400" b="1" dirty="0" smtClean="0">
                <a:solidFill>
                  <a:schemeClr val="tx1"/>
                </a:solidFill>
              </a:rPr>
              <a:t>re-lectura crítica de la realidad y del quehacer pastoral.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67544" y="2492896"/>
            <a:ext cx="8568952" cy="782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  <a:p>
            <a:pPr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</a:pPr>
            <a:r>
              <a:rPr lang="es-VE" sz="2400" dirty="0" smtClean="0">
                <a:solidFill>
                  <a:schemeClr val="tx1"/>
                </a:solidFill>
              </a:rPr>
              <a:t>L.1. Análisis de la </a:t>
            </a:r>
            <a:r>
              <a:rPr lang="es-VE" sz="2400" b="1" dirty="0" smtClean="0">
                <a:solidFill>
                  <a:schemeClr val="tx1"/>
                </a:solidFill>
              </a:rPr>
              <a:t>cultura, intereses y necesidades de los sujetos</a:t>
            </a:r>
            <a:r>
              <a:rPr lang="es-VE" sz="2400" dirty="0" smtClean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s-VE" sz="2400" dirty="0" smtClean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596336" y="6452933"/>
            <a:ext cx="154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Prioridad 4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217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theme/theme1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2501</TotalTime>
  <Words>1609</Words>
  <Application>Microsoft Office PowerPoint</Application>
  <PresentationFormat>Presentación en pantalla (4:3)</PresentationFormat>
  <Paragraphs>284</Paragraphs>
  <Slides>20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Retrospección</vt:lpstr>
      <vt:lpstr>1_Tema de Office</vt:lpstr>
      <vt:lpstr>Tema de Office</vt:lpstr>
      <vt:lpstr>2_Tema de Office</vt:lpstr>
      <vt:lpstr>3_Tema de Office</vt:lpstr>
      <vt:lpstr> Avances en el Área Educativa de la Provincia  </vt:lpstr>
      <vt:lpstr>Las Asambleas 2010-2011-2012: Retos para las obras</vt:lpstr>
      <vt:lpstr>Información solicitada a las Obras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Las Asambleas 2010-2011-2012: Retos a nivel de Provincia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para la Formación del Personal y Colaboradores de las Obras Educativas en “Identidad y Misión”</dc:title>
  <dc:creator>Maritza Barrios</dc:creator>
  <cp:lastModifiedBy>Luis Ugalde</cp:lastModifiedBy>
  <cp:revision>171</cp:revision>
  <dcterms:created xsi:type="dcterms:W3CDTF">2010-05-10T21:30:09Z</dcterms:created>
  <dcterms:modified xsi:type="dcterms:W3CDTF">2013-04-25T16:33:09Z</dcterms:modified>
</cp:coreProperties>
</file>